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rawing1.xml" ContentType="application/vnd.ms-office.drawingml.diagramDrawing+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diagrams/layout1.xml" ContentType="application/vnd.openxmlformats-officedocument.drawingml.diagramLayout+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
  </p:notesMasterIdLst>
  <p:handoutMasterIdLst>
    <p:handoutMasterId r:id="rId9"/>
  </p:handoutMasterIdLst>
  <p:sldIdLst>
    <p:sldId id="256" r:id="rId2"/>
    <p:sldId id="257" r:id="rId3"/>
    <p:sldId id="258" r:id="rId4"/>
    <p:sldId id="259" r:id="rId5"/>
    <p:sldId id="260" r:id="rId6"/>
    <p:sldId id="261" r:id="rId7"/>
  </p:sldIdLst>
  <p:sldSz cx="9144000" cy="6858000" type="screen4x3"/>
  <p:notesSz cx="6858000" cy="9144000"/>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416"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handoutMaster" Target="handoutMasters/handout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4C841E3-79C6-45E1-B7C5-15F759B478ED}" type="doc">
      <dgm:prSet loTypeId="urn:microsoft.com/office/officeart/2005/8/layout/radial1" loCatId="relationship" qsTypeId="urn:microsoft.com/office/officeart/2005/8/quickstyle/simple1" qsCatId="simple" csTypeId="urn:microsoft.com/office/officeart/2005/8/colors/accent1_2" csCatId="accent1" phldr="1"/>
      <dgm:spPr/>
      <dgm:t>
        <a:bodyPr/>
        <a:lstStyle/>
        <a:p>
          <a:endParaRPr lang="el-GR"/>
        </a:p>
      </dgm:t>
    </dgm:pt>
    <dgm:pt modelId="{EF48C9C5-1B6E-4DC8-868A-F1F3E2310D7F}">
      <dgm:prSet phldrT="[Κείμενο]"/>
      <dgm:spPr/>
      <dgm:t>
        <a:bodyPr/>
        <a:lstStyle/>
        <a:p>
          <a:r>
            <a:rPr lang="el-GR" dirty="0" smtClean="0"/>
            <a:t>Βαρύτητα</a:t>
          </a:r>
          <a:endParaRPr lang="el-GR" dirty="0"/>
        </a:p>
      </dgm:t>
    </dgm:pt>
    <dgm:pt modelId="{358FE2AC-B902-4A51-B7CE-5D12D427D6BB}" type="parTrans" cxnId="{B889571F-58BA-4750-8F61-F02E21A426DB}">
      <dgm:prSet/>
      <dgm:spPr/>
      <dgm:t>
        <a:bodyPr/>
        <a:lstStyle/>
        <a:p>
          <a:endParaRPr lang="el-GR"/>
        </a:p>
      </dgm:t>
    </dgm:pt>
    <dgm:pt modelId="{2855FA29-9858-4617-B748-1F07F6B7AEB4}" type="sibTrans" cxnId="{B889571F-58BA-4750-8F61-F02E21A426DB}">
      <dgm:prSet/>
      <dgm:spPr/>
      <dgm:t>
        <a:bodyPr/>
        <a:lstStyle/>
        <a:p>
          <a:endParaRPr lang="el-GR"/>
        </a:p>
      </dgm:t>
    </dgm:pt>
    <dgm:pt modelId="{0F3F1DCA-BAC3-44D7-AC6E-408F2BD2E496}">
      <dgm:prSet phldrT="[Κείμενο]"/>
      <dgm:spPr/>
      <dgm:t>
        <a:bodyPr/>
        <a:lstStyle/>
        <a:p>
          <a:r>
            <a:rPr lang="el-GR" dirty="0" smtClean="0"/>
            <a:t>Πτώση αντικειμένων</a:t>
          </a:r>
          <a:endParaRPr lang="el-GR" dirty="0"/>
        </a:p>
      </dgm:t>
    </dgm:pt>
    <dgm:pt modelId="{E7617A50-D775-4FA0-93F4-7E235A0A920C}" type="parTrans" cxnId="{A16361B8-2608-4E11-9A3D-889B1CDA2D67}">
      <dgm:prSet/>
      <dgm:spPr/>
      <dgm:t>
        <a:bodyPr/>
        <a:lstStyle/>
        <a:p>
          <a:endParaRPr lang="el-GR"/>
        </a:p>
      </dgm:t>
    </dgm:pt>
    <dgm:pt modelId="{0F79954F-803D-4D24-9102-82C6015BF08C}" type="sibTrans" cxnId="{A16361B8-2608-4E11-9A3D-889B1CDA2D67}">
      <dgm:prSet/>
      <dgm:spPr/>
      <dgm:t>
        <a:bodyPr/>
        <a:lstStyle/>
        <a:p>
          <a:endParaRPr lang="el-GR"/>
        </a:p>
      </dgm:t>
    </dgm:pt>
    <dgm:pt modelId="{1B4FE610-F56E-4EFB-B31A-444DB1E11294}">
      <dgm:prSet phldrT="[Κείμενο]"/>
      <dgm:spPr/>
      <dgm:t>
        <a:bodyPr/>
        <a:lstStyle/>
        <a:p>
          <a:r>
            <a:rPr lang="el-GR" b="0" i="0" u="none" dirty="0" smtClean="0"/>
            <a:t>υπεύθυνη για τη σταθερότητα των γαλαξιών</a:t>
          </a:r>
          <a:endParaRPr lang="el-GR" dirty="0"/>
        </a:p>
      </dgm:t>
    </dgm:pt>
    <dgm:pt modelId="{7F57EA2B-6A8D-4EC6-8D7C-4D2411AEBCB1}" type="parTrans" cxnId="{A41E7986-185B-4243-8CEC-C04D2504B160}">
      <dgm:prSet/>
      <dgm:spPr/>
      <dgm:t>
        <a:bodyPr/>
        <a:lstStyle/>
        <a:p>
          <a:endParaRPr lang="el-GR"/>
        </a:p>
      </dgm:t>
    </dgm:pt>
    <dgm:pt modelId="{2C039A1A-6A94-4432-9931-EA733975680B}" type="sibTrans" cxnId="{A41E7986-185B-4243-8CEC-C04D2504B160}">
      <dgm:prSet/>
      <dgm:spPr/>
      <dgm:t>
        <a:bodyPr/>
        <a:lstStyle/>
        <a:p>
          <a:endParaRPr lang="el-GR"/>
        </a:p>
      </dgm:t>
    </dgm:pt>
    <dgm:pt modelId="{57DED914-B755-4711-93EB-35E01DB90685}">
      <dgm:prSet/>
      <dgm:spPr/>
      <dgm:t>
        <a:bodyPr/>
        <a:lstStyle/>
        <a:p>
          <a:r>
            <a:rPr lang="el-GR" smtClean="0"/>
            <a:t>Η κίνηση των ποταμών</a:t>
          </a:r>
          <a:endParaRPr lang="el-GR" dirty="0"/>
        </a:p>
      </dgm:t>
    </dgm:pt>
    <dgm:pt modelId="{C47C3997-4F0A-4800-978E-AF1B0B8597F4}" type="parTrans" cxnId="{F98E774B-B849-4B70-9A59-D949CF814E6F}">
      <dgm:prSet/>
      <dgm:spPr/>
      <dgm:t>
        <a:bodyPr/>
        <a:lstStyle/>
        <a:p>
          <a:endParaRPr lang="el-GR"/>
        </a:p>
      </dgm:t>
    </dgm:pt>
    <dgm:pt modelId="{41B16E58-D824-4ADC-8E03-CBDB5B4B9B41}" type="sibTrans" cxnId="{F98E774B-B849-4B70-9A59-D949CF814E6F}">
      <dgm:prSet/>
      <dgm:spPr/>
      <dgm:t>
        <a:bodyPr/>
        <a:lstStyle/>
        <a:p>
          <a:endParaRPr lang="el-GR"/>
        </a:p>
      </dgm:t>
    </dgm:pt>
    <dgm:pt modelId="{D0464C29-BFCA-47B6-865E-D59E7E84BC31}">
      <dgm:prSet/>
      <dgm:spPr/>
      <dgm:t>
        <a:bodyPr/>
        <a:lstStyle/>
        <a:p>
          <a:r>
            <a:rPr lang="el-GR" b="0" i="0" u="none" smtClean="0"/>
            <a:t>Διατηρεί το φεγγάρι σε τροχιά.</a:t>
          </a:r>
          <a:endParaRPr lang="el-GR" dirty="0"/>
        </a:p>
      </dgm:t>
    </dgm:pt>
    <dgm:pt modelId="{9CF2F8F0-A685-40EB-9462-5A4B044F00CA}" type="parTrans" cxnId="{EC5B3404-45E4-4D8E-9753-0877C821E923}">
      <dgm:prSet/>
      <dgm:spPr/>
      <dgm:t>
        <a:bodyPr/>
        <a:lstStyle/>
        <a:p>
          <a:endParaRPr lang="el-GR"/>
        </a:p>
      </dgm:t>
    </dgm:pt>
    <dgm:pt modelId="{E9F6518D-043F-4843-8C34-B19DF19E895E}" type="sibTrans" cxnId="{EC5B3404-45E4-4D8E-9753-0877C821E923}">
      <dgm:prSet/>
      <dgm:spPr/>
      <dgm:t>
        <a:bodyPr/>
        <a:lstStyle/>
        <a:p>
          <a:endParaRPr lang="el-GR"/>
        </a:p>
      </dgm:t>
    </dgm:pt>
    <dgm:pt modelId="{4739ECE0-EA3D-4030-B81E-1147E37AEFC0}" type="pres">
      <dgm:prSet presAssocID="{A4C841E3-79C6-45E1-B7C5-15F759B478ED}" presName="cycle" presStyleCnt="0">
        <dgm:presLayoutVars>
          <dgm:chMax val="1"/>
          <dgm:dir/>
          <dgm:animLvl val="ctr"/>
          <dgm:resizeHandles val="exact"/>
        </dgm:presLayoutVars>
      </dgm:prSet>
      <dgm:spPr/>
    </dgm:pt>
    <dgm:pt modelId="{EFB7CB49-57D5-4CC6-9767-5ADDA3DF7F40}" type="pres">
      <dgm:prSet presAssocID="{EF48C9C5-1B6E-4DC8-868A-F1F3E2310D7F}" presName="centerShape" presStyleLbl="node0" presStyleIdx="0" presStyleCnt="1"/>
      <dgm:spPr/>
      <dgm:t>
        <a:bodyPr/>
        <a:lstStyle/>
        <a:p>
          <a:endParaRPr lang="el-GR"/>
        </a:p>
      </dgm:t>
    </dgm:pt>
    <dgm:pt modelId="{2E37C901-1742-4B90-ADC7-2B04C67EEF79}" type="pres">
      <dgm:prSet presAssocID="{9CF2F8F0-A685-40EB-9462-5A4B044F00CA}" presName="Name9" presStyleLbl="parChTrans1D2" presStyleIdx="0" presStyleCnt="4"/>
      <dgm:spPr/>
    </dgm:pt>
    <dgm:pt modelId="{FA905378-581D-4BB6-8684-6BE1BB4F5CB4}" type="pres">
      <dgm:prSet presAssocID="{9CF2F8F0-A685-40EB-9462-5A4B044F00CA}" presName="connTx" presStyleLbl="parChTrans1D2" presStyleIdx="0" presStyleCnt="4"/>
      <dgm:spPr/>
    </dgm:pt>
    <dgm:pt modelId="{E1A08CC7-C7D4-4CB9-87FA-0A144A5C1DB0}" type="pres">
      <dgm:prSet presAssocID="{D0464C29-BFCA-47B6-865E-D59E7E84BC31}" presName="node" presStyleLbl="node1" presStyleIdx="0" presStyleCnt="4">
        <dgm:presLayoutVars>
          <dgm:bulletEnabled val="1"/>
        </dgm:presLayoutVars>
      </dgm:prSet>
      <dgm:spPr/>
    </dgm:pt>
    <dgm:pt modelId="{A621C725-7BC4-4EF7-97D5-FB44DE43FA68}" type="pres">
      <dgm:prSet presAssocID="{E7617A50-D775-4FA0-93F4-7E235A0A920C}" presName="Name9" presStyleLbl="parChTrans1D2" presStyleIdx="1" presStyleCnt="4"/>
      <dgm:spPr/>
    </dgm:pt>
    <dgm:pt modelId="{F5C978B8-3B10-4F86-8879-88D2C4745CB1}" type="pres">
      <dgm:prSet presAssocID="{E7617A50-D775-4FA0-93F4-7E235A0A920C}" presName="connTx" presStyleLbl="parChTrans1D2" presStyleIdx="1" presStyleCnt="4"/>
      <dgm:spPr/>
    </dgm:pt>
    <dgm:pt modelId="{72B71581-BD68-441B-BB8B-32FD774EA017}" type="pres">
      <dgm:prSet presAssocID="{0F3F1DCA-BAC3-44D7-AC6E-408F2BD2E496}" presName="node" presStyleLbl="node1" presStyleIdx="1" presStyleCnt="4">
        <dgm:presLayoutVars>
          <dgm:bulletEnabled val="1"/>
        </dgm:presLayoutVars>
      </dgm:prSet>
      <dgm:spPr/>
      <dgm:t>
        <a:bodyPr/>
        <a:lstStyle/>
        <a:p>
          <a:endParaRPr lang="el-GR"/>
        </a:p>
      </dgm:t>
    </dgm:pt>
    <dgm:pt modelId="{2452F87D-6546-4FDB-A1FB-AF7D9DAAAEF0}" type="pres">
      <dgm:prSet presAssocID="{7F57EA2B-6A8D-4EC6-8D7C-4D2411AEBCB1}" presName="Name9" presStyleLbl="parChTrans1D2" presStyleIdx="2" presStyleCnt="4"/>
      <dgm:spPr/>
    </dgm:pt>
    <dgm:pt modelId="{9501B1EC-35DE-43D6-84A8-76D713A7B768}" type="pres">
      <dgm:prSet presAssocID="{7F57EA2B-6A8D-4EC6-8D7C-4D2411AEBCB1}" presName="connTx" presStyleLbl="parChTrans1D2" presStyleIdx="2" presStyleCnt="4"/>
      <dgm:spPr/>
    </dgm:pt>
    <dgm:pt modelId="{782CDB8F-9FF1-44E9-8048-3B2241EA68E4}" type="pres">
      <dgm:prSet presAssocID="{1B4FE610-F56E-4EFB-B31A-444DB1E11294}" presName="node" presStyleLbl="node1" presStyleIdx="2" presStyleCnt="4">
        <dgm:presLayoutVars>
          <dgm:bulletEnabled val="1"/>
        </dgm:presLayoutVars>
      </dgm:prSet>
      <dgm:spPr/>
      <dgm:t>
        <a:bodyPr/>
        <a:lstStyle/>
        <a:p>
          <a:endParaRPr lang="el-GR"/>
        </a:p>
      </dgm:t>
    </dgm:pt>
    <dgm:pt modelId="{050D050A-B416-48EE-A0B7-A1E149B35C6A}" type="pres">
      <dgm:prSet presAssocID="{C47C3997-4F0A-4800-978E-AF1B0B8597F4}" presName="Name9" presStyleLbl="parChTrans1D2" presStyleIdx="3" presStyleCnt="4"/>
      <dgm:spPr/>
    </dgm:pt>
    <dgm:pt modelId="{7F463832-8ECE-4ABE-9FD8-84BA88585722}" type="pres">
      <dgm:prSet presAssocID="{C47C3997-4F0A-4800-978E-AF1B0B8597F4}" presName="connTx" presStyleLbl="parChTrans1D2" presStyleIdx="3" presStyleCnt="4"/>
      <dgm:spPr/>
    </dgm:pt>
    <dgm:pt modelId="{F96C48B1-8768-444A-9846-A927B69D80CD}" type="pres">
      <dgm:prSet presAssocID="{57DED914-B755-4711-93EB-35E01DB90685}" presName="node" presStyleLbl="node1" presStyleIdx="3" presStyleCnt="4">
        <dgm:presLayoutVars>
          <dgm:bulletEnabled val="1"/>
        </dgm:presLayoutVars>
      </dgm:prSet>
      <dgm:spPr/>
    </dgm:pt>
  </dgm:ptLst>
  <dgm:cxnLst>
    <dgm:cxn modelId="{FA017350-1558-4B23-9DA8-FFE4AC6495F4}" type="presOf" srcId="{9CF2F8F0-A685-40EB-9462-5A4B044F00CA}" destId="{2E37C901-1742-4B90-ADC7-2B04C67EEF79}" srcOrd="0" destOrd="0" presId="urn:microsoft.com/office/officeart/2005/8/layout/radial1"/>
    <dgm:cxn modelId="{A93BADF4-FF46-4117-9D6D-34A45A8F08D0}" type="presOf" srcId="{A4C841E3-79C6-45E1-B7C5-15F759B478ED}" destId="{4739ECE0-EA3D-4030-B81E-1147E37AEFC0}" srcOrd="0" destOrd="0" presId="urn:microsoft.com/office/officeart/2005/8/layout/radial1"/>
    <dgm:cxn modelId="{BB6F9248-7334-4AE8-92FB-7147F2BFCD86}" type="presOf" srcId="{E7617A50-D775-4FA0-93F4-7E235A0A920C}" destId="{F5C978B8-3B10-4F86-8879-88D2C4745CB1}" srcOrd="1" destOrd="0" presId="urn:microsoft.com/office/officeart/2005/8/layout/radial1"/>
    <dgm:cxn modelId="{64DD410B-5C00-4586-97F8-969C4F09E0AD}" type="presOf" srcId="{C47C3997-4F0A-4800-978E-AF1B0B8597F4}" destId="{050D050A-B416-48EE-A0B7-A1E149B35C6A}" srcOrd="0" destOrd="0" presId="urn:microsoft.com/office/officeart/2005/8/layout/radial1"/>
    <dgm:cxn modelId="{D0570192-5880-4BA7-901F-27C47EF22994}" type="presOf" srcId="{D0464C29-BFCA-47B6-865E-D59E7E84BC31}" destId="{E1A08CC7-C7D4-4CB9-87FA-0A144A5C1DB0}" srcOrd="0" destOrd="0" presId="urn:microsoft.com/office/officeart/2005/8/layout/radial1"/>
    <dgm:cxn modelId="{63652181-4927-4700-B0AE-030FD6CADCDF}" type="presOf" srcId="{9CF2F8F0-A685-40EB-9462-5A4B044F00CA}" destId="{FA905378-581D-4BB6-8684-6BE1BB4F5CB4}" srcOrd="1" destOrd="0" presId="urn:microsoft.com/office/officeart/2005/8/layout/radial1"/>
    <dgm:cxn modelId="{54803722-573E-44B6-B4FA-B4EB8E0D802B}" type="presOf" srcId="{C47C3997-4F0A-4800-978E-AF1B0B8597F4}" destId="{7F463832-8ECE-4ABE-9FD8-84BA88585722}" srcOrd="1" destOrd="0" presId="urn:microsoft.com/office/officeart/2005/8/layout/radial1"/>
    <dgm:cxn modelId="{7523BD30-9C8A-4661-89F5-C46266FDAA10}" type="presOf" srcId="{57DED914-B755-4711-93EB-35E01DB90685}" destId="{F96C48B1-8768-444A-9846-A927B69D80CD}" srcOrd="0" destOrd="0" presId="urn:microsoft.com/office/officeart/2005/8/layout/radial1"/>
    <dgm:cxn modelId="{A4D7FB98-36AE-4BE5-8032-1591B508D44E}" type="presOf" srcId="{7F57EA2B-6A8D-4EC6-8D7C-4D2411AEBCB1}" destId="{2452F87D-6546-4FDB-A1FB-AF7D9DAAAEF0}" srcOrd="0" destOrd="0" presId="urn:microsoft.com/office/officeart/2005/8/layout/radial1"/>
    <dgm:cxn modelId="{F98E774B-B849-4B70-9A59-D949CF814E6F}" srcId="{EF48C9C5-1B6E-4DC8-868A-F1F3E2310D7F}" destId="{57DED914-B755-4711-93EB-35E01DB90685}" srcOrd="3" destOrd="0" parTransId="{C47C3997-4F0A-4800-978E-AF1B0B8597F4}" sibTransId="{41B16E58-D824-4ADC-8E03-CBDB5B4B9B41}"/>
    <dgm:cxn modelId="{3A1CE118-044B-43F4-9DC7-7EF14A12A666}" type="presOf" srcId="{7F57EA2B-6A8D-4EC6-8D7C-4D2411AEBCB1}" destId="{9501B1EC-35DE-43D6-84A8-76D713A7B768}" srcOrd="1" destOrd="0" presId="urn:microsoft.com/office/officeart/2005/8/layout/radial1"/>
    <dgm:cxn modelId="{A16361B8-2608-4E11-9A3D-889B1CDA2D67}" srcId="{EF48C9C5-1B6E-4DC8-868A-F1F3E2310D7F}" destId="{0F3F1DCA-BAC3-44D7-AC6E-408F2BD2E496}" srcOrd="1" destOrd="0" parTransId="{E7617A50-D775-4FA0-93F4-7E235A0A920C}" sibTransId="{0F79954F-803D-4D24-9102-82C6015BF08C}"/>
    <dgm:cxn modelId="{748CD1C5-977A-4C93-9E14-A5CFA277E54E}" type="presOf" srcId="{EF48C9C5-1B6E-4DC8-868A-F1F3E2310D7F}" destId="{EFB7CB49-57D5-4CC6-9767-5ADDA3DF7F40}" srcOrd="0" destOrd="0" presId="urn:microsoft.com/office/officeart/2005/8/layout/radial1"/>
    <dgm:cxn modelId="{5738B1A4-3C54-4FCB-9BB0-FBFE0566474E}" type="presOf" srcId="{E7617A50-D775-4FA0-93F4-7E235A0A920C}" destId="{A621C725-7BC4-4EF7-97D5-FB44DE43FA68}" srcOrd="0" destOrd="0" presId="urn:microsoft.com/office/officeart/2005/8/layout/radial1"/>
    <dgm:cxn modelId="{2E8441A4-B1F8-47D5-8CA9-074B25C3352F}" type="presOf" srcId="{1B4FE610-F56E-4EFB-B31A-444DB1E11294}" destId="{782CDB8F-9FF1-44E9-8048-3B2241EA68E4}" srcOrd="0" destOrd="0" presId="urn:microsoft.com/office/officeart/2005/8/layout/radial1"/>
    <dgm:cxn modelId="{EC5B3404-45E4-4D8E-9753-0877C821E923}" srcId="{EF48C9C5-1B6E-4DC8-868A-F1F3E2310D7F}" destId="{D0464C29-BFCA-47B6-865E-D59E7E84BC31}" srcOrd="0" destOrd="0" parTransId="{9CF2F8F0-A685-40EB-9462-5A4B044F00CA}" sibTransId="{E9F6518D-043F-4843-8C34-B19DF19E895E}"/>
    <dgm:cxn modelId="{B889571F-58BA-4750-8F61-F02E21A426DB}" srcId="{A4C841E3-79C6-45E1-B7C5-15F759B478ED}" destId="{EF48C9C5-1B6E-4DC8-868A-F1F3E2310D7F}" srcOrd="0" destOrd="0" parTransId="{358FE2AC-B902-4A51-B7CE-5D12D427D6BB}" sibTransId="{2855FA29-9858-4617-B748-1F07F6B7AEB4}"/>
    <dgm:cxn modelId="{CEB49181-C3A8-455C-BE3E-AB83CE7B9861}" type="presOf" srcId="{0F3F1DCA-BAC3-44D7-AC6E-408F2BD2E496}" destId="{72B71581-BD68-441B-BB8B-32FD774EA017}" srcOrd="0" destOrd="0" presId="urn:microsoft.com/office/officeart/2005/8/layout/radial1"/>
    <dgm:cxn modelId="{A41E7986-185B-4243-8CEC-C04D2504B160}" srcId="{EF48C9C5-1B6E-4DC8-868A-F1F3E2310D7F}" destId="{1B4FE610-F56E-4EFB-B31A-444DB1E11294}" srcOrd="2" destOrd="0" parTransId="{7F57EA2B-6A8D-4EC6-8D7C-4D2411AEBCB1}" sibTransId="{2C039A1A-6A94-4432-9931-EA733975680B}"/>
    <dgm:cxn modelId="{5F623572-03C1-4DE1-9023-119CE42E9E0A}" type="presParOf" srcId="{4739ECE0-EA3D-4030-B81E-1147E37AEFC0}" destId="{EFB7CB49-57D5-4CC6-9767-5ADDA3DF7F40}" srcOrd="0" destOrd="0" presId="urn:microsoft.com/office/officeart/2005/8/layout/radial1"/>
    <dgm:cxn modelId="{C1B11AAE-049B-4C06-85E0-4F08A725FDCF}" type="presParOf" srcId="{4739ECE0-EA3D-4030-B81E-1147E37AEFC0}" destId="{2E37C901-1742-4B90-ADC7-2B04C67EEF79}" srcOrd="1" destOrd="0" presId="urn:microsoft.com/office/officeart/2005/8/layout/radial1"/>
    <dgm:cxn modelId="{E2FD7365-762B-4000-AE3A-8DDE7775A998}" type="presParOf" srcId="{2E37C901-1742-4B90-ADC7-2B04C67EEF79}" destId="{FA905378-581D-4BB6-8684-6BE1BB4F5CB4}" srcOrd="0" destOrd="0" presId="urn:microsoft.com/office/officeart/2005/8/layout/radial1"/>
    <dgm:cxn modelId="{52CEA448-3218-4FDC-95B2-89BD5B808C46}" type="presParOf" srcId="{4739ECE0-EA3D-4030-B81E-1147E37AEFC0}" destId="{E1A08CC7-C7D4-4CB9-87FA-0A144A5C1DB0}" srcOrd="2" destOrd="0" presId="urn:microsoft.com/office/officeart/2005/8/layout/radial1"/>
    <dgm:cxn modelId="{118A347A-35BF-4D0C-85BB-ACD26E50D021}" type="presParOf" srcId="{4739ECE0-EA3D-4030-B81E-1147E37AEFC0}" destId="{A621C725-7BC4-4EF7-97D5-FB44DE43FA68}" srcOrd="3" destOrd="0" presId="urn:microsoft.com/office/officeart/2005/8/layout/radial1"/>
    <dgm:cxn modelId="{A5A1A313-36F6-446A-A193-615F8643C3BE}" type="presParOf" srcId="{A621C725-7BC4-4EF7-97D5-FB44DE43FA68}" destId="{F5C978B8-3B10-4F86-8879-88D2C4745CB1}" srcOrd="0" destOrd="0" presId="urn:microsoft.com/office/officeart/2005/8/layout/radial1"/>
    <dgm:cxn modelId="{5AB83117-E41F-4943-BD3A-782D08B37362}" type="presParOf" srcId="{4739ECE0-EA3D-4030-B81E-1147E37AEFC0}" destId="{72B71581-BD68-441B-BB8B-32FD774EA017}" srcOrd="4" destOrd="0" presId="urn:microsoft.com/office/officeart/2005/8/layout/radial1"/>
    <dgm:cxn modelId="{539548A4-FFD9-4B76-A327-595D42F753A9}" type="presParOf" srcId="{4739ECE0-EA3D-4030-B81E-1147E37AEFC0}" destId="{2452F87D-6546-4FDB-A1FB-AF7D9DAAAEF0}" srcOrd="5" destOrd="0" presId="urn:microsoft.com/office/officeart/2005/8/layout/radial1"/>
    <dgm:cxn modelId="{C35925CE-6642-43BF-A8CA-6FC36C3B7AEE}" type="presParOf" srcId="{2452F87D-6546-4FDB-A1FB-AF7D9DAAAEF0}" destId="{9501B1EC-35DE-43D6-84A8-76D713A7B768}" srcOrd="0" destOrd="0" presId="urn:microsoft.com/office/officeart/2005/8/layout/radial1"/>
    <dgm:cxn modelId="{7A071138-D7B3-4562-8144-0DA6588CD7C7}" type="presParOf" srcId="{4739ECE0-EA3D-4030-B81E-1147E37AEFC0}" destId="{782CDB8F-9FF1-44E9-8048-3B2241EA68E4}" srcOrd="6" destOrd="0" presId="urn:microsoft.com/office/officeart/2005/8/layout/radial1"/>
    <dgm:cxn modelId="{B996FD84-7119-41E9-8A7A-7799020CF097}" type="presParOf" srcId="{4739ECE0-EA3D-4030-B81E-1147E37AEFC0}" destId="{050D050A-B416-48EE-A0B7-A1E149B35C6A}" srcOrd="7" destOrd="0" presId="urn:microsoft.com/office/officeart/2005/8/layout/radial1"/>
    <dgm:cxn modelId="{FA8D0B6D-ABD8-4F1F-8E13-C24BDF8252A3}" type="presParOf" srcId="{050D050A-B416-48EE-A0B7-A1E149B35C6A}" destId="{7F463832-8ECE-4ABE-9FD8-84BA88585722}" srcOrd="0" destOrd="0" presId="urn:microsoft.com/office/officeart/2005/8/layout/radial1"/>
    <dgm:cxn modelId="{4CA1405A-D008-40BD-83A8-6A544167EFB5}" type="presParOf" srcId="{4739ECE0-EA3D-4030-B81E-1147E37AEFC0}" destId="{F96C48B1-8768-444A-9846-A927B69D80CD}" srcOrd="8" destOrd="0" presId="urn:microsoft.com/office/officeart/2005/8/layout/radial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EFB7CB49-57D5-4CC6-9767-5ADDA3DF7F40}">
      <dsp:nvSpPr>
        <dsp:cNvPr id="0" name=""/>
        <dsp:cNvSpPr/>
      </dsp:nvSpPr>
      <dsp:spPr>
        <a:xfrm>
          <a:off x="3486931" y="1635112"/>
          <a:ext cx="1255737" cy="1255737"/>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l-GR" sz="1600" kern="1200" dirty="0" smtClean="0"/>
            <a:t>Βαρύτητα</a:t>
          </a:r>
          <a:endParaRPr lang="el-GR" sz="1600" kern="1200" dirty="0"/>
        </a:p>
      </dsp:txBody>
      <dsp:txXfrm>
        <a:off x="3486931" y="1635112"/>
        <a:ext cx="1255737" cy="1255737"/>
      </dsp:txXfrm>
    </dsp:sp>
    <dsp:sp modelId="{2E37C901-1742-4B90-ADC7-2B04C67EEF79}">
      <dsp:nvSpPr>
        <dsp:cNvPr id="0" name=""/>
        <dsp:cNvSpPr/>
      </dsp:nvSpPr>
      <dsp:spPr>
        <a:xfrm rot="16200000">
          <a:off x="3926349" y="1432929"/>
          <a:ext cx="376900" cy="27465"/>
        </a:xfrm>
        <a:custGeom>
          <a:avLst/>
          <a:gdLst/>
          <a:ahLst/>
          <a:cxnLst/>
          <a:rect l="0" t="0" r="0" b="0"/>
          <a:pathLst>
            <a:path>
              <a:moveTo>
                <a:pt x="0" y="13732"/>
              </a:moveTo>
              <a:lnTo>
                <a:pt x="376900" y="13732"/>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l-GR" sz="500" kern="1200"/>
        </a:p>
      </dsp:txBody>
      <dsp:txXfrm rot="16200000">
        <a:off x="4105377" y="1437239"/>
        <a:ext cx="18845" cy="18845"/>
      </dsp:txXfrm>
    </dsp:sp>
    <dsp:sp modelId="{E1A08CC7-C7D4-4CB9-87FA-0A144A5C1DB0}">
      <dsp:nvSpPr>
        <dsp:cNvPr id="0" name=""/>
        <dsp:cNvSpPr/>
      </dsp:nvSpPr>
      <dsp:spPr>
        <a:xfrm>
          <a:off x="3486931" y="2474"/>
          <a:ext cx="1255737" cy="1255737"/>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l-GR" sz="1200" b="0" i="0" u="none" kern="1200" smtClean="0"/>
            <a:t>Διατηρεί το φεγγάρι σε τροχιά.</a:t>
          </a:r>
          <a:endParaRPr lang="el-GR" sz="1200" kern="1200" dirty="0"/>
        </a:p>
      </dsp:txBody>
      <dsp:txXfrm>
        <a:off x="3486931" y="2474"/>
        <a:ext cx="1255737" cy="1255737"/>
      </dsp:txXfrm>
    </dsp:sp>
    <dsp:sp modelId="{A621C725-7BC4-4EF7-97D5-FB44DE43FA68}">
      <dsp:nvSpPr>
        <dsp:cNvPr id="0" name=""/>
        <dsp:cNvSpPr/>
      </dsp:nvSpPr>
      <dsp:spPr>
        <a:xfrm>
          <a:off x="4742668" y="2249248"/>
          <a:ext cx="376900" cy="27465"/>
        </a:xfrm>
        <a:custGeom>
          <a:avLst/>
          <a:gdLst/>
          <a:ahLst/>
          <a:cxnLst/>
          <a:rect l="0" t="0" r="0" b="0"/>
          <a:pathLst>
            <a:path>
              <a:moveTo>
                <a:pt x="0" y="13732"/>
              </a:moveTo>
              <a:lnTo>
                <a:pt x="376900" y="13732"/>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l-GR" sz="500" kern="1200"/>
        </a:p>
      </dsp:txBody>
      <dsp:txXfrm>
        <a:off x="4921696" y="2253558"/>
        <a:ext cx="18845" cy="18845"/>
      </dsp:txXfrm>
    </dsp:sp>
    <dsp:sp modelId="{72B71581-BD68-441B-BB8B-32FD774EA017}">
      <dsp:nvSpPr>
        <dsp:cNvPr id="0" name=""/>
        <dsp:cNvSpPr/>
      </dsp:nvSpPr>
      <dsp:spPr>
        <a:xfrm>
          <a:off x="5119569" y="1635112"/>
          <a:ext cx="1255737" cy="1255737"/>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l-GR" sz="1200" kern="1200" dirty="0" smtClean="0"/>
            <a:t>Πτώση αντικειμένων</a:t>
          </a:r>
          <a:endParaRPr lang="el-GR" sz="1200" kern="1200" dirty="0"/>
        </a:p>
      </dsp:txBody>
      <dsp:txXfrm>
        <a:off x="5119569" y="1635112"/>
        <a:ext cx="1255737" cy="1255737"/>
      </dsp:txXfrm>
    </dsp:sp>
    <dsp:sp modelId="{2452F87D-6546-4FDB-A1FB-AF7D9DAAAEF0}">
      <dsp:nvSpPr>
        <dsp:cNvPr id="0" name=""/>
        <dsp:cNvSpPr/>
      </dsp:nvSpPr>
      <dsp:spPr>
        <a:xfrm rot="5400000">
          <a:off x="3926349" y="3065567"/>
          <a:ext cx="376900" cy="27465"/>
        </a:xfrm>
        <a:custGeom>
          <a:avLst/>
          <a:gdLst/>
          <a:ahLst/>
          <a:cxnLst/>
          <a:rect l="0" t="0" r="0" b="0"/>
          <a:pathLst>
            <a:path>
              <a:moveTo>
                <a:pt x="0" y="13732"/>
              </a:moveTo>
              <a:lnTo>
                <a:pt x="376900" y="13732"/>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l-GR" sz="500" kern="1200"/>
        </a:p>
      </dsp:txBody>
      <dsp:txXfrm rot="5400000">
        <a:off x="4105377" y="3069878"/>
        <a:ext cx="18845" cy="18845"/>
      </dsp:txXfrm>
    </dsp:sp>
    <dsp:sp modelId="{782CDB8F-9FF1-44E9-8048-3B2241EA68E4}">
      <dsp:nvSpPr>
        <dsp:cNvPr id="0" name=""/>
        <dsp:cNvSpPr/>
      </dsp:nvSpPr>
      <dsp:spPr>
        <a:xfrm>
          <a:off x="3486931" y="3267751"/>
          <a:ext cx="1255737" cy="1255737"/>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l-GR" sz="1200" b="0" i="0" u="none" kern="1200" dirty="0" smtClean="0"/>
            <a:t>υπεύθυνη για τη σταθερότητα των γαλαξιών</a:t>
          </a:r>
          <a:endParaRPr lang="el-GR" sz="1200" kern="1200" dirty="0"/>
        </a:p>
      </dsp:txBody>
      <dsp:txXfrm>
        <a:off x="3486931" y="3267751"/>
        <a:ext cx="1255737" cy="1255737"/>
      </dsp:txXfrm>
    </dsp:sp>
    <dsp:sp modelId="{050D050A-B416-48EE-A0B7-A1E149B35C6A}">
      <dsp:nvSpPr>
        <dsp:cNvPr id="0" name=""/>
        <dsp:cNvSpPr/>
      </dsp:nvSpPr>
      <dsp:spPr>
        <a:xfrm rot="10800000">
          <a:off x="3110030" y="2249248"/>
          <a:ext cx="376900" cy="27465"/>
        </a:xfrm>
        <a:custGeom>
          <a:avLst/>
          <a:gdLst/>
          <a:ahLst/>
          <a:cxnLst/>
          <a:rect l="0" t="0" r="0" b="0"/>
          <a:pathLst>
            <a:path>
              <a:moveTo>
                <a:pt x="0" y="13732"/>
              </a:moveTo>
              <a:lnTo>
                <a:pt x="376900" y="13732"/>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l-GR" sz="500" kern="1200"/>
        </a:p>
      </dsp:txBody>
      <dsp:txXfrm rot="10800000">
        <a:off x="3289058" y="2253558"/>
        <a:ext cx="18845" cy="18845"/>
      </dsp:txXfrm>
    </dsp:sp>
    <dsp:sp modelId="{F96C48B1-8768-444A-9846-A927B69D80CD}">
      <dsp:nvSpPr>
        <dsp:cNvPr id="0" name=""/>
        <dsp:cNvSpPr/>
      </dsp:nvSpPr>
      <dsp:spPr>
        <a:xfrm>
          <a:off x="1854293" y="1635112"/>
          <a:ext cx="1255737" cy="1255737"/>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l-GR" sz="1200" kern="1200" smtClean="0"/>
            <a:t>Η κίνηση των ποταμών</a:t>
          </a:r>
          <a:endParaRPr lang="el-GR" sz="1200" kern="1200" dirty="0"/>
        </a:p>
      </dsp:txBody>
      <dsp:txXfrm>
        <a:off x="1854293" y="1635112"/>
        <a:ext cx="1255737" cy="1255737"/>
      </dsp:txXfrm>
    </dsp:sp>
  </dsp:spTree>
</dsp:drawing>
</file>

<file path=ppt/diagrams/layout1.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 Θέση κεφαλίδας"/>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l-GR" smtClean="0"/>
              <a:t>Παιδαγωγικό Τμήμα Δημοτικής Εκπαίδευσης</a:t>
            </a:r>
            <a:endParaRPr lang="el-GR"/>
          </a:p>
        </p:txBody>
      </p:sp>
      <p:sp>
        <p:nvSpPr>
          <p:cNvPr id="3" name="2 - Θέση ημερομηνίας"/>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96D3020F-AE21-4147-A308-A258B3A952EA}" type="datetimeFigureOut">
              <a:rPr lang="el-GR" smtClean="0"/>
              <a:t>24/4/2018</a:t>
            </a:fld>
            <a:endParaRPr lang="el-GR"/>
          </a:p>
        </p:txBody>
      </p:sp>
      <p:sp>
        <p:nvSpPr>
          <p:cNvPr id="4" name="3 - Θέση υποσέλιδου"/>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l-GR"/>
          </a:p>
        </p:txBody>
      </p:sp>
      <p:sp>
        <p:nvSpPr>
          <p:cNvPr id="5" name="4 - Θέση αριθμού διαφάνειας"/>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4C3336A9-4735-4FD4-BB2C-9C50A7383CE6}" type="slidenum">
              <a:rPr lang="el-GR" smtClean="0"/>
              <a:t>‹#›</a:t>
            </a:fld>
            <a:endParaRPr lang="el-GR"/>
          </a:p>
        </p:txBody>
      </p:sp>
    </p:spTree>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 Θέση κεφαλίδας"/>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l-GR" smtClean="0"/>
              <a:t>Παιδαγωγικό Τμήμα Δημοτικής Εκπαίδευσης</a:t>
            </a:r>
            <a:endParaRPr lang="el-GR"/>
          </a:p>
        </p:txBody>
      </p:sp>
      <p:sp>
        <p:nvSpPr>
          <p:cNvPr id="3" name="2 - Θέση ημερομηνίας"/>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1D34AB9-DAF0-4512-9717-4585FA22D196}" type="datetimeFigureOut">
              <a:rPr lang="el-GR" smtClean="0"/>
              <a:t>24/4/2018</a:t>
            </a:fld>
            <a:endParaRPr lang="el-GR"/>
          </a:p>
        </p:txBody>
      </p:sp>
      <p:sp>
        <p:nvSpPr>
          <p:cNvPr id="4" name="3 - Θέση εικόνας διαφάνειας"/>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l-GR"/>
          </a:p>
        </p:txBody>
      </p:sp>
      <p:sp>
        <p:nvSpPr>
          <p:cNvPr id="5" name="4 - Θέση σημειώσεων"/>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6" name="5 - Θέση υποσέλιδου"/>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l-GR"/>
          </a:p>
        </p:txBody>
      </p:sp>
      <p:sp>
        <p:nvSpPr>
          <p:cNvPr id="7" name="6 - Θέση αριθμού διαφάνειας"/>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72F9FBC-1ECF-46F6-BB45-6E7F0F992A7A}" type="slidenum">
              <a:rPr lang="el-GR" smtClean="0"/>
              <a:t>‹#›</a:t>
            </a:fld>
            <a:endParaRPr lang="el-GR"/>
          </a:p>
        </p:txBody>
      </p:sp>
    </p:spTree>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Θέση εικόνας διαφάνειας"/>
          <p:cNvSpPr>
            <a:spLocks noGrp="1" noRot="1" noChangeAspect="1"/>
          </p:cNvSpPr>
          <p:nvPr>
            <p:ph type="sldImg"/>
          </p:nvPr>
        </p:nvSpPr>
        <p:spPr/>
      </p:sp>
      <p:sp>
        <p:nvSpPr>
          <p:cNvPr id="3" name="2 - Θέση σημειώσεων"/>
          <p:cNvSpPr>
            <a:spLocks noGrp="1"/>
          </p:cNvSpPr>
          <p:nvPr>
            <p:ph type="body" idx="1"/>
          </p:nvPr>
        </p:nvSpPr>
        <p:spPr/>
        <p:txBody>
          <a:bodyPr>
            <a:normAutofit/>
          </a:bodyPr>
          <a:lstStyle/>
          <a:p>
            <a:endParaRPr lang="el-G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Διαφάνεια τίτλου">
    <p:spTree>
      <p:nvGrpSpPr>
        <p:cNvPr id="1" name=""/>
        <p:cNvGrpSpPr/>
        <p:nvPr/>
      </p:nvGrpSpPr>
      <p:grpSpPr>
        <a:xfrm>
          <a:off x="0" y="0"/>
          <a:ext cx="0" cy="0"/>
          <a:chOff x="0" y="0"/>
          <a:chExt cx="0" cy="0"/>
        </a:xfrm>
      </p:grpSpPr>
      <p:sp>
        <p:nvSpPr>
          <p:cNvPr id="2" name="1 - Τίτλος"/>
          <p:cNvSpPr>
            <a:spLocks noGrp="1"/>
          </p:cNvSpPr>
          <p:nvPr>
            <p:ph type="ctrTitle"/>
          </p:nvPr>
        </p:nvSpPr>
        <p:spPr>
          <a:xfrm>
            <a:off x="685800" y="2130425"/>
            <a:ext cx="7772400" cy="1470025"/>
          </a:xfrm>
        </p:spPr>
        <p:txBody>
          <a:bodyPr/>
          <a:lstStyle/>
          <a:p>
            <a:r>
              <a:rPr lang="el-GR" smtClean="0"/>
              <a:t>Kλικ για επεξεργασία του τίτλου</a:t>
            </a:r>
            <a:endParaRPr lang="el-GR"/>
          </a:p>
        </p:txBody>
      </p:sp>
      <p:sp>
        <p:nvSpPr>
          <p:cNvPr id="3" name="2 - Υπότιτλος"/>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l-GR" smtClean="0"/>
              <a:t>Κάντε κλικ για να επεξεργαστείτε τον υπότιτλο του υποδείγματος</a:t>
            </a:r>
            <a:endParaRPr lang="el-GR"/>
          </a:p>
        </p:txBody>
      </p:sp>
      <p:sp>
        <p:nvSpPr>
          <p:cNvPr id="4" name="3 - Θέση ημερομηνίας"/>
          <p:cNvSpPr>
            <a:spLocks noGrp="1"/>
          </p:cNvSpPr>
          <p:nvPr>
            <p:ph type="dt" sz="half" idx="10"/>
          </p:nvPr>
        </p:nvSpPr>
        <p:spPr/>
        <p:txBody>
          <a:bodyPr/>
          <a:lstStyle/>
          <a:p>
            <a:fld id="{22D09DA7-81F3-4235-9FDF-A98EFDF05B30}" type="datetime1">
              <a:rPr lang="el-GR" smtClean="0"/>
              <a:t>24/4/2018</a:t>
            </a:fld>
            <a:endParaRPr lang="el-GR"/>
          </a:p>
        </p:txBody>
      </p:sp>
      <p:sp>
        <p:nvSpPr>
          <p:cNvPr id="5" name="4 - Θέση υποσέλιδου"/>
          <p:cNvSpPr>
            <a:spLocks noGrp="1"/>
          </p:cNvSpPr>
          <p:nvPr>
            <p:ph type="ftr" sz="quarter" idx="11"/>
          </p:nvPr>
        </p:nvSpPr>
        <p:spPr/>
        <p:txBody>
          <a:bodyPr/>
          <a:lstStyle/>
          <a:p>
            <a:r>
              <a:rPr lang="el-GR" smtClean="0"/>
              <a:t>    Η βαρύτητα</a:t>
            </a:r>
            <a:endParaRPr lang="el-GR"/>
          </a:p>
        </p:txBody>
      </p:sp>
      <p:sp>
        <p:nvSpPr>
          <p:cNvPr id="6" name="5 - Θέση αριθμού διαφάνειας"/>
          <p:cNvSpPr>
            <a:spLocks noGrp="1"/>
          </p:cNvSpPr>
          <p:nvPr>
            <p:ph type="sldNum" sz="quarter" idx="12"/>
          </p:nvPr>
        </p:nvSpPr>
        <p:spPr/>
        <p:txBody>
          <a:bodyPr/>
          <a:lstStyle/>
          <a:p>
            <a:fld id="{00677BA8-2DA8-4BCE-B4F7-8292AEBEB83E}" type="slidenum">
              <a:rPr lang="el-GR" smtClean="0"/>
              <a:t>‹#›</a:t>
            </a:fld>
            <a:endParaRPr lang="el-GR"/>
          </a:p>
        </p:txBody>
      </p:sp>
    </p:spTree>
  </p:cSld>
  <p:clrMapOvr>
    <a:masterClrMapping/>
  </p:clrMapOvr>
  <p:transition>
    <p:wip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Kλικ για επεξεργασία του τίτλου</a:t>
            </a:r>
            <a:endParaRPr lang="el-GR"/>
          </a:p>
        </p:txBody>
      </p:sp>
      <p:sp>
        <p:nvSpPr>
          <p:cNvPr id="3" name="2 - Θέση κατακόρυφου κειμένου"/>
          <p:cNvSpPr>
            <a:spLocks noGrp="1"/>
          </p:cNvSpPr>
          <p:nvPr>
            <p:ph type="body" orient="vert" idx="1"/>
          </p:nvPr>
        </p:nvSpPr>
        <p:spPr/>
        <p:txBody>
          <a:bodyPr vert="eaVert"/>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ημερομηνίας"/>
          <p:cNvSpPr>
            <a:spLocks noGrp="1"/>
          </p:cNvSpPr>
          <p:nvPr>
            <p:ph type="dt" sz="half" idx="10"/>
          </p:nvPr>
        </p:nvSpPr>
        <p:spPr/>
        <p:txBody>
          <a:bodyPr/>
          <a:lstStyle/>
          <a:p>
            <a:fld id="{8E0E5157-3612-4940-AB89-6C95E7627647}" type="datetime1">
              <a:rPr lang="el-GR" smtClean="0"/>
              <a:t>24/4/2018</a:t>
            </a:fld>
            <a:endParaRPr lang="el-GR"/>
          </a:p>
        </p:txBody>
      </p:sp>
      <p:sp>
        <p:nvSpPr>
          <p:cNvPr id="5" name="4 - Θέση υποσέλιδου"/>
          <p:cNvSpPr>
            <a:spLocks noGrp="1"/>
          </p:cNvSpPr>
          <p:nvPr>
            <p:ph type="ftr" sz="quarter" idx="11"/>
          </p:nvPr>
        </p:nvSpPr>
        <p:spPr/>
        <p:txBody>
          <a:bodyPr/>
          <a:lstStyle/>
          <a:p>
            <a:r>
              <a:rPr lang="el-GR" smtClean="0"/>
              <a:t>    Η βαρύτητα</a:t>
            </a:r>
            <a:endParaRPr lang="el-GR"/>
          </a:p>
        </p:txBody>
      </p:sp>
      <p:sp>
        <p:nvSpPr>
          <p:cNvPr id="6" name="5 - Θέση αριθμού διαφάνειας"/>
          <p:cNvSpPr>
            <a:spLocks noGrp="1"/>
          </p:cNvSpPr>
          <p:nvPr>
            <p:ph type="sldNum" sz="quarter" idx="12"/>
          </p:nvPr>
        </p:nvSpPr>
        <p:spPr/>
        <p:txBody>
          <a:bodyPr/>
          <a:lstStyle/>
          <a:p>
            <a:fld id="{00677BA8-2DA8-4BCE-B4F7-8292AEBEB83E}" type="slidenum">
              <a:rPr lang="el-GR" smtClean="0"/>
              <a:t>‹#›</a:t>
            </a:fld>
            <a:endParaRPr lang="el-GR"/>
          </a:p>
        </p:txBody>
      </p:sp>
    </p:spTree>
  </p:cSld>
  <p:clrMapOvr>
    <a:masterClrMapping/>
  </p:clrMapOvr>
  <p:transition>
    <p:wip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1 - Κατακόρυφος τίτλος"/>
          <p:cNvSpPr>
            <a:spLocks noGrp="1"/>
          </p:cNvSpPr>
          <p:nvPr>
            <p:ph type="title" orient="vert"/>
          </p:nvPr>
        </p:nvSpPr>
        <p:spPr>
          <a:xfrm>
            <a:off x="6629400" y="274638"/>
            <a:ext cx="2057400" cy="5851525"/>
          </a:xfrm>
        </p:spPr>
        <p:txBody>
          <a:bodyPr vert="eaVert"/>
          <a:lstStyle/>
          <a:p>
            <a:r>
              <a:rPr lang="el-GR" smtClean="0"/>
              <a:t>Kλικ για επεξεργασία του τίτλου</a:t>
            </a:r>
            <a:endParaRPr lang="el-GR"/>
          </a:p>
        </p:txBody>
      </p:sp>
      <p:sp>
        <p:nvSpPr>
          <p:cNvPr id="3" name="2 - Θέση κατακόρυφου κειμένου"/>
          <p:cNvSpPr>
            <a:spLocks noGrp="1"/>
          </p:cNvSpPr>
          <p:nvPr>
            <p:ph type="body" orient="vert" idx="1"/>
          </p:nvPr>
        </p:nvSpPr>
        <p:spPr>
          <a:xfrm>
            <a:off x="457200" y="274638"/>
            <a:ext cx="6019800" cy="5851525"/>
          </a:xfrm>
        </p:spPr>
        <p:txBody>
          <a:bodyPr vert="eaVert"/>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ημερομηνίας"/>
          <p:cNvSpPr>
            <a:spLocks noGrp="1"/>
          </p:cNvSpPr>
          <p:nvPr>
            <p:ph type="dt" sz="half" idx="10"/>
          </p:nvPr>
        </p:nvSpPr>
        <p:spPr/>
        <p:txBody>
          <a:bodyPr/>
          <a:lstStyle/>
          <a:p>
            <a:fld id="{9D8C36D6-7C83-479F-B342-24AAF23196C7}" type="datetime1">
              <a:rPr lang="el-GR" smtClean="0"/>
              <a:t>24/4/2018</a:t>
            </a:fld>
            <a:endParaRPr lang="el-GR"/>
          </a:p>
        </p:txBody>
      </p:sp>
      <p:sp>
        <p:nvSpPr>
          <p:cNvPr id="5" name="4 - Θέση υποσέλιδου"/>
          <p:cNvSpPr>
            <a:spLocks noGrp="1"/>
          </p:cNvSpPr>
          <p:nvPr>
            <p:ph type="ftr" sz="quarter" idx="11"/>
          </p:nvPr>
        </p:nvSpPr>
        <p:spPr/>
        <p:txBody>
          <a:bodyPr/>
          <a:lstStyle/>
          <a:p>
            <a:r>
              <a:rPr lang="el-GR" smtClean="0"/>
              <a:t>    Η βαρύτητα</a:t>
            </a:r>
            <a:endParaRPr lang="el-GR"/>
          </a:p>
        </p:txBody>
      </p:sp>
      <p:sp>
        <p:nvSpPr>
          <p:cNvPr id="6" name="5 - Θέση αριθμού διαφάνειας"/>
          <p:cNvSpPr>
            <a:spLocks noGrp="1"/>
          </p:cNvSpPr>
          <p:nvPr>
            <p:ph type="sldNum" sz="quarter" idx="12"/>
          </p:nvPr>
        </p:nvSpPr>
        <p:spPr/>
        <p:txBody>
          <a:bodyPr/>
          <a:lstStyle/>
          <a:p>
            <a:fld id="{00677BA8-2DA8-4BCE-B4F7-8292AEBEB83E}" type="slidenum">
              <a:rPr lang="el-GR" smtClean="0"/>
              <a:t>‹#›</a:t>
            </a:fld>
            <a:endParaRPr lang="el-GR"/>
          </a:p>
        </p:txBody>
      </p:sp>
    </p:spTree>
  </p:cSld>
  <p:clrMapOvr>
    <a:masterClrMapping/>
  </p:clrMapOvr>
  <p:transition>
    <p:wip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Τίτλος και Αντικείμενο">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Kλικ για επεξεργασία του τίτλου</a:t>
            </a:r>
            <a:endParaRPr lang="el-GR"/>
          </a:p>
        </p:txBody>
      </p:sp>
      <p:sp>
        <p:nvSpPr>
          <p:cNvPr id="3" name="2 - Θέση περιεχομένου"/>
          <p:cNvSpPr>
            <a:spLocks noGrp="1"/>
          </p:cNvSpPr>
          <p:nvPr>
            <p:ph idx="1"/>
          </p:nvPr>
        </p:nvSpPr>
        <p:spPr/>
        <p:txBody>
          <a:body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ημερομηνίας"/>
          <p:cNvSpPr>
            <a:spLocks noGrp="1"/>
          </p:cNvSpPr>
          <p:nvPr>
            <p:ph type="dt" sz="half" idx="10"/>
          </p:nvPr>
        </p:nvSpPr>
        <p:spPr/>
        <p:txBody>
          <a:bodyPr/>
          <a:lstStyle/>
          <a:p>
            <a:fld id="{E81DC302-F842-4044-A67C-CCDC0864A8A2}" type="datetime1">
              <a:rPr lang="el-GR" smtClean="0"/>
              <a:t>24/4/2018</a:t>
            </a:fld>
            <a:endParaRPr lang="el-GR"/>
          </a:p>
        </p:txBody>
      </p:sp>
      <p:sp>
        <p:nvSpPr>
          <p:cNvPr id="5" name="4 - Θέση υποσέλιδου"/>
          <p:cNvSpPr>
            <a:spLocks noGrp="1"/>
          </p:cNvSpPr>
          <p:nvPr>
            <p:ph type="ftr" sz="quarter" idx="11"/>
          </p:nvPr>
        </p:nvSpPr>
        <p:spPr/>
        <p:txBody>
          <a:bodyPr/>
          <a:lstStyle/>
          <a:p>
            <a:r>
              <a:rPr lang="el-GR" smtClean="0"/>
              <a:t>    Η βαρύτητα</a:t>
            </a:r>
            <a:endParaRPr lang="el-GR"/>
          </a:p>
        </p:txBody>
      </p:sp>
      <p:sp>
        <p:nvSpPr>
          <p:cNvPr id="6" name="5 - Θέση αριθμού διαφάνειας"/>
          <p:cNvSpPr>
            <a:spLocks noGrp="1"/>
          </p:cNvSpPr>
          <p:nvPr>
            <p:ph type="sldNum" sz="quarter" idx="12"/>
          </p:nvPr>
        </p:nvSpPr>
        <p:spPr/>
        <p:txBody>
          <a:bodyPr/>
          <a:lstStyle/>
          <a:p>
            <a:fld id="{00677BA8-2DA8-4BCE-B4F7-8292AEBEB83E}" type="slidenum">
              <a:rPr lang="el-GR" smtClean="0"/>
              <a:t>‹#›</a:t>
            </a:fld>
            <a:endParaRPr lang="el-GR"/>
          </a:p>
        </p:txBody>
      </p:sp>
    </p:spTree>
  </p:cSld>
  <p:clrMapOvr>
    <a:masterClrMapping/>
  </p:clrMapOvr>
  <p:transition>
    <p:wip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Κεφαλίδα ενότητας">
    <p:spTree>
      <p:nvGrpSpPr>
        <p:cNvPr id="1" name=""/>
        <p:cNvGrpSpPr/>
        <p:nvPr/>
      </p:nvGrpSpPr>
      <p:grpSpPr>
        <a:xfrm>
          <a:off x="0" y="0"/>
          <a:ext cx="0" cy="0"/>
          <a:chOff x="0" y="0"/>
          <a:chExt cx="0" cy="0"/>
        </a:xfrm>
      </p:grpSpPr>
      <p:sp>
        <p:nvSpPr>
          <p:cNvPr id="2" name="1 - Τίτλος"/>
          <p:cNvSpPr>
            <a:spLocks noGrp="1"/>
          </p:cNvSpPr>
          <p:nvPr>
            <p:ph type="title"/>
          </p:nvPr>
        </p:nvSpPr>
        <p:spPr>
          <a:xfrm>
            <a:off x="722313" y="4406900"/>
            <a:ext cx="7772400" cy="1362075"/>
          </a:xfrm>
        </p:spPr>
        <p:txBody>
          <a:bodyPr anchor="t"/>
          <a:lstStyle>
            <a:lvl1pPr algn="l">
              <a:defRPr sz="4000" b="1" cap="all"/>
            </a:lvl1pPr>
          </a:lstStyle>
          <a:p>
            <a:r>
              <a:rPr lang="el-GR" smtClean="0"/>
              <a:t>Kλικ για επεξεργασία του τίτλου</a:t>
            </a:r>
            <a:endParaRPr lang="el-GR"/>
          </a:p>
        </p:txBody>
      </p:sp>
      <p:sp>
        <p:nvSpPr>
          <p:cNvPr id="3" name="2 - Θέση κειμένου"/>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l-GR" smtClean="0"/>
              <a:t>Kλικ για επεξεργασία των στυλ του υποδείγματος</a:t>
            </a:r>
          </a:p>
        </p:txBody>
      </p:sp>
      <p:sp>
        <p:nvSpPr>
          <p:cNvPr id="4" name="3 - Θέση ημερομηνίας"/>
          <p:cNvSpPr>
            <a:spLocks noGrp="1"/>
          </p:cNvSpPr>
          <p:nvPr>
            <p:ph type="dt" sz="half" idx="10"/>
          </p:nvPr>
        </p:nvSpPr>
        <p:spPr/>
        <p:txBody>
          <a:bodyPr/>
          <a:lstStyle/>
          <a:p>
            <a:fld id="{C01FDE9D-9547-4A1B-8819-423F3A71A55A}" type="datetime1">
              <a:rPr lang="el-GR" smtClean="0"/>
              <a:t>24/4/2018</a:t>
            </a:fld>
            <a:endParaRPr lang="el-GR"/>
          </a:p>
        </p:txBody>
      </p:sp>
      <p:sp>
        <p:nvSpPr>
          <p:cNvPr id="5" name="4 - Θέση υποσέλιδου"/>
          <p:cNvSpPr>
            <a:spLocks noGrp="1"/>
          </p:cNvSpPr>
          <p:nvPr>
            <p:ph type="ftr" sz="quarter" idx="11"/>
          </p:nvPr>
        </p:nvSpPr>
        <p:spPr/>
        <p:txBody>
          <a:bodyPr/>
          <a:lstStyle/>
          <a:p>
            <a:r>
              <a:rPr lang="el-GR" smtClean="0"/>
              <a:t>    Η βαρύτητα</a:t>
            </a:r>
            <a:endParaRPr lang="el-GR"/>
          </a:p>
        </p:txBody>
      </p:sp>
      <p:sp>
        <p:nvSpPr>
          <p:cNvPr id="6" name="5 - Θέση αριθμού διαφάνειας"/>
          <p:cNvSpPr>
            <a:spLocks noGrp="1"/>
          </p:cNvSpPr>
          <p:nvPr>
            <p:ph type="sldNum" sz="quarter" idx="12"/>
          </p:nvPr>
        </p:nvSpPr>
        <p:spPr/>
        <p:txBody>
          <a:bodyPr/>
          <a:lstStyle/>
          <a:p>
            <a:fld id="{00677BA8-2DA8-4BCE-B4F7-8292AEBEB83E}" type="slidenum">
              <a:rPr lang="el-GR" smtClean="0"/>
              <a:t>‹#›</a:t>
            </a:fld>
            <a:endParaRPr lang="el-GR"/>
          </a:p>
        </p:txBody>
      </p:sp>
    </p:spTree>
  </p:cSld>
  <p:clrMapOvr>
    <a:masterClrMapping/>
  </p:clrMapOvr>
  <p:transition>
    <p:wip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Kλικ για επεξεργασία του τίτλου</a:t>
            </a:r>
            <a:endParaRPr lang="el-GR"/>
          </a:p>
        </p:txBody>
      </p:sp>
      <p:sp>
        <p:nvSpPr>
          <p:cNvPr id="3" name="2 - Θέση περιεχομένου"/>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περιεχομένου"/>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5" name="4 - Θέση ημερομηνίας"/>
          <p:cNvSpPr>
            <a:spLocks noGrp="1"/>
          </p:cNvSpPr>
          <p:nvPr>
            <p:ph type="dt" sz="half" idx="10"/>
          </p:nvPr>
        </p:nvSpPr>
        <p:spPr/>
        <p:txBody>
          <a:bodyPr/>
          <a:lstStyle/>
          <a:p>
            <a:fld id="{BD17AC46-0403-463E-80F6-E398744AB11D}" type="datetime1">
              <a:rPr lang="el-GR" smtClean="0"/>
              <a:t>24/4/2018</a:t>
            </a:fld>
            <a:endParaRPr lang="el-GR"/>
          </a:p>
        </p:txBody>
      </p:sp>
      <p:sp>
        <p:nvSpPr>
          <p:cNvPr id="6" name="5 - Θέση υποσέλιδου"/>
          <p:cNvSpPr>
            <a:spLocks noGrp="1"/>
          </p:cNvSpPr>
          <p:nvPr>
            <p:ph type="ftr" sz="quarter" idx="11"/>
          </p:nvPr>
        </p:nvSpPr>
        <p:spPr/>
        <p:txBody>
          <a:bodyPr/>
          <a:lstStyle/>
          <a:p>
            <a:r>
              <a:rPr lang="el-GR" smtClean="0"/>
              <a:t>    Η βαρύτητα</a:t>
            </a:r>
            <a:endParaRPr lang="el-GR"/>
          </a:p>
        </p:txBody>
      </p:sp>
      <p:sp>
        <p:nvSpPr>
          <p:cNvPr id="7" name="6 - Θέση αριθμού διαφάνειας"/>
          <p:cNvSpPr>
            <a:spLocks noGrp="1"/>
          </p:cNvSpPr>
          <p:nvPr>
            <p:ph type="sldNum" sz="quarter" idx="12"/>
          </p:nvPr>
        </p:nvSpPr>
        <p:spPr/>
        <p:txBody>
          <a:bodyPr/>
          <a:lstStyle/>
          <a:p>
            <a:fld id="{00677BA8-2DA8-4BCE-B4F7-8292AEBEB83E}" type="slidenum">
              <a:rPr lang="el-GR" smtClean="0"/>
              <a:t>‹#›</a:t>
            </a:fld>
            <a:endParaRPr lang="el-GR"/>
          </a:p>
        </p:txBody>
      </p:sp>
    </p:spTree>
  </p:cSld>
  <p:clrMapOvr>
    <a:masterClrMapping/>
  </p:clrMapOvr>
  <p:transition>
    <p:wip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lvl1pPr>
              <a:defRPr/>
            </a:lvl1pPr>
          </a:lstStyle>
          <a:p>
            <a:r>
              <a:rPr lang="el-GR" smtClean="0"/>
              <a:t>Kλικ για επεξεργασία του τίτλου</a:t>
            </a:r>
            <a:endParaRPr lang="el-GR"/>
          </a:p>
        </p:txBody>
      </p:sp>
      <p:sp>
        <p:nvSpPr>
          <p:cNvPr id="3" name="2 - Θέση κειμένου"/>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Kλικ για επεξεργασία των στυλ του υποδείγματος</a:t>
            </a:r>
          </a:p>
        </p:txBody>
      </p:sp>
      <p:sp>
        <p:nvSpPr>
          <p:cNvPr id="4" name="3 - Θέση περιεχομένου"/>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5" name="4 - Θέση κειμένου"/>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Kλικ για επεξεργασία των στυλ του υποδείγματος</a:t>
            </a:r>
          </a:p>
        </p:txBody>
      </p:sp>
      <p:sp>
        <p:nvSpPr>
          <p:cNvPr id="6" name="5 - Θέση περιεχομένου"/>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7" name="6 - Θέση ημερομηνίας"/>
          <p:cNvSpPr>
            <a:spLocks noGrp="1"/>
          </p:cNvSpPr>
          <p:nvPr>
            <p:ph type="dt" sz="half" idx="10"/>
          </p:nvPr>
        </p:nvSpPr>
        <p:spPr/>
        <p:txBody>
          <a:bodyPr/>
          <a:lstStyle/>
          <a:p>
            <a:fld id="{E8034C16-D8F7-410F-BE5C-45B7863AEDFB}" type="datetime1">
              <a:rPr lang="el-GR" smtClean="0"/>
              <a:t>24/4/2018</a:t>
            </a:fld>
            <a:endParaRPr lang="el-GR"/>
          </a:p>
        </p:txBody>
      </p:sp>
      <p:sp>
        <p:nvSpPr>
          <p:cNvPr id="8" name="7 - Θέση υποσέλιδου"/>
          <p:cNvSpPr>
            <a:spLocks noGrp="1"/>
          </p:cNvSpPr>
          <p:nvPr>
            <p:ph type="ftr" sz="quarter" idx="11"/>
          </p:nvPr>
        </p:nvSpPr>
        <p:spPr/>
        <p:txBody>
          <a:bodyPr/>
          <a:lstStyle/>
          <a:p>
            <a:r>
              <a:rPr lang="el-GR" smtClean="0"/>
              <a:t>    Η βαρύτητα</a:t>
            </a:r>
            <a:endParaRPr lang="el-GR"/>
          </a:p>
        </p:txBody>
      </p:sp>
      <p:sp>
        <p:nvSpPr>
          <p:cNvPr id="9" name="8 - Θέση αριθμού διαφάνειας"/>
          <p:cNvSpPr>
            <a:spLocks noGrp="1"/>
          </p:cNvSpPr>
          <p:nvPr>
            <p:ph type="sldNum" sz="quarter" idx="12"/>
          </p:nvPr>
        </p:nvSpPr>
        <p:spPr/>
        <p:txBody>
          <a:bodyPr/>
          <a:lstStyle/>
          <a:p>
            <a:fld id="{00677BA8-2DA8-4BCE-B4F7-8292AEBEB83E}" type="slidenum">
              <a:rPr lang="el-GR" smtClean="0"/>
              <a:t>‹#›</a:t>
            </a:fld>
            <a:endParaRPr lang="el-GR"/>
          </a:p>
        </p:txBody>
      </p:sp>
    </p:spTree>
  </p:cSld>
  <p:clrMapOvr>
    <a:masterClrMapping/>
  </p:clrMapOvr>
  <p:transition>
    <p:wip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Kλικ για επεξεργασία του τίτλου</a:t>
            </a:r>
            <a:endParaRPr lang="el-GR"/>
          </a:p>
        </p:txBody>
      </p:sp>
      <p:sp>
        <p:nvSpPr>
          <p:cNvPr id="3" name="2 - Θέση ημερομηνίας"/>
          <p:cNvSpPr>
            <a:spLocks noGrp="1"/>
          </p:cNvSpPr>
          <p:nvPr>
            <p:ph type="dt" sz="half" idx="10"/>
          </p:nvPr>
        </p:nvSpPr>
        <p:spPr/>
        <p:txBody>
          <a:bodyPr/>
          <a:lstStyle/>
          <a:p>
            <a:fld id="{170C90A4-33CA-4CF6-9EFF-708C563C22B9}" type="datetime1">
              <a:rPr lang="el-GR" smtClean="0"/>
              <a:t>24/4/2018</a:t>
            </a:fld>
            <a:endParaRPr lang="el-GR"/>
          </a:p>
        </p:txBody>
      </p:sp>
      <p:sp>
        <p:nvSpPr>
          <p:cNvPr id="4" name="3 - Θέση υποσέλιδου"/>
          <p:cNvSpPr>
            <a:spLocks noGrp="1"/>
          </p:cNvSpPr>
          <p:nvPr>
            <p:ph type="ftr" sz="quarter" idx="11"/>
          </p:nvPr>
        </p:nvSpPr>
        <p:spPr/>
        <p:txBody>
          <a:bodyPr/>
          <a:lstStyle/>
          <a:p>
            <a:r>
              <a:rPr lang="el-GR" smtClean="0"/>
              <a:t>    Η βαρύτητα</a:t>
            </a:r>
            <a:endParaRPr lang="el-GR"/>
          </a:p>
        </p:txBody>
      </p:sp>
      <p:sp>
        <p:nvSpPr>
          <p:cNvPr id="5" name="4 - Θέση αριθμού διαφάνειας"/>
          <p:cNvSpPr>
            <a:spLocks noGrp="1"/>
          </p:cNvSpPr>
          <p:nvPr>
            <p:ph type="sldNum" sz="quarter" idx="12"/>
          </p:nvPr>
        </p:nvSpPr>
        <p:spPr/>
        <p:txBody>
          <a:bodyPr/>
          <a:lstStyle/>
          <a:p>
            <a:fld id="{00677BA8-2DA8-4BCE-B4F7-8292AEBEB83E}" type="slidenum">
              <a:rPr lang="el-GR" smtClean="0"/>
              <a:t>‹#›</a:t>
            </a:fld>
            <a:endParaRPr lang="el-GR"/>
          </a:p>
        </p:txBody>
      </p:sp>
    </p:spTree>
  </p:cSld>
  <p:clrMapOvr>
    <a:masterClrMapping/>
  </p:clrMapOvr>
  <p:transition>
    <p:wip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Κενή">
    <p:spTree>
      <p:nvGrpSpPr>
        <p:cNvPr id="1" name=""/>
        <p:cNvGrpSpPr/>
        <p:nvPr/>
      </p:nvGrpSpPr>
      <p:grpSpPr>
        <a:xfrm>
          <a:off x="0" y="0"/>
          <a:ext cx="0" cy="0"/>
          <a:chOff x="0" y="0"/>
          <a:chExt cx="0" cy="0"/>
        </a:xfrm>
      </p:grpSpPr>
      <p:sp>
        <p:nvSpPr>
          <p:cNvPr id="2" name="1 - Θέση ημερομηνίας"/>
          <p:cNvSpPr>
            <a:spLocks noGrp="1"/>
          </p:cNvSpPr>
          <p:nvPr>
            <p:ph type="dt" sz="half" idx="10"/>
          </p:nvPr>
        </p:nvSpPr>
        <p:spPr/>
        <p:txBody>
          <a:bodyPr/>
          <a:lstStyle/>
          <a:p>
            <a:fld id="{FEB27B4F-A3DD-486C-B5BA-F78162033511}" type="datetime1">
              <a:rPr lang="el-GR" smtClean="0"/>
              <a:t>24/4/2018</a:t>
            </a:fld>
            <a:endParaRPr lang="el-GR"/>
          </a:p>
        </p:txBody>
      </p:sp>
      <p:sp>
        <p:nvSpPr>
          <p:cNvPr id="3" name="2 - Θέση υποσέλιδου"/>
          <p:cNvSpPr>
            <a:spLocks noGrp="1"/>
          </p:cNvSpPr>
          <p:nvPr>
            <p:ph type="ftr" sz="quarter" idx="11"/>
          </p:nvPr>
        </p:nvSpPr>
        <p:spPr/>
        <p:txBody>
          <a:bodyPr/>
          <a:lstStyle/>
          <a:p>
            <a:r>
              <a:rPr lang="el-GR" smtClean="0"/>
              <a:t>    Η βαρύτητα</a:t>
            </a:r>
            <a:endParaRPr lang="el-GR"/>
          </a:p>
        </p:txBody>
      </p:sp>
      <p:sp>
        <p:nvSpPr>
          <p:cNvPr id="4" name="3 - Θέση αριθμού διαφάνειας"/>
          <p:cNvSpPr>
            <a:spLocks noGrp="1"/>
          </p:cNvSpPr>
          <p:nvPr>
            <p:ph type="sldNum" sz="quarter" idx="12"/>
          </p:nvPr>
        </p:nvSpPr>
        <p:spPr/>
        <p:txBody>
          <a:bodyPr/>
          <a:lstStyle/>
          <a:p>
            <a:fld id="{00677BA8-2DA8-4BCE-B4F7-8292AEBEB83E}" type="slidenum">
              <a:rPr lang="el-GR" smtClean="0"/>
              <a:t>‹#›</a:t>
            </a:fld>
            <a:endParaRPr lang="el-GR"/>
          </a:p>
        </p:txBody>
      </p:sp>
    </p:spTree>
  </p:cSld>
  <p:clrMapOvr>
    <a:masterClrMapping/>
  </p:clrMapOvr>
  <p:transition>
    <p:wip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Περιεχόμενο με λεζάντα">
    <p:spTree>
      <p:nvGrpSpPr>
        <p:cNvPr id="1" name=""/>
        <p:cNvGrpSpPr/>
        <p:nvPr/>
      </p:nvGrpSpPr>
      <p:grpSpPr>
        <a:xfrm>
          <a:off x="0" y="0"/>
          <a:ext cx="0" cy="0"/>
          <a:chOff x="0" y="0"/>
          <a:chExt cx="0" cy="0"/>
        </a:xfrm>
      </p:grpSpPr>
      <p:sp>
        <p:nvSpPr>
          <p:cNvPr id="2" name="1 - Τίτλος"/>
          <p:cNvSpPr>
            <a:spLocks noGrp="1"/>
          </p:cNvSpPr>
          <p:nvPr>
            <p:ph type="title"/>
          </p:nvPr>
        </p:nvSpPr>
        <p:spPr>
          <a:xfrm>
            <a:off x="457200" y="273050"/>
            <a:ext cx="3008313" cy="1162050"/>
          </a:xfrm>
        </p:spPr>
        <p:txBody>
          <a:bodyPr anchor="b"/>
          <a:lstStyle>
            <a:lvl1pPr algn="l">
              <a:defRPr sz="2000" b="1"/>
            </a:lvl1pPr>
          </a:lstStyle>
          <a:p>
            <a:r>
              <a:rPr lang="el-GR" smtClean="0"/>
              <a:t>Kλικ για επεξεργασία του τίτλου</a:t>
            </a:r>
            <a:endParaRPr lang="el-GR"/>
          </a:p>
        </p:txBody>
      </p:sp>
      <p:sp>
        <p:nvSpPr>
          <p:cNvPr id="3" name="2 - Θέση περιεχομένου"/>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κειμένου"/>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Kλικ για επεξεργασία των στυλ του υποδείγματος</a:t>
            </a:r>
          </a:p>
        </p:txBody>
      </p:sp>
      <p:sp>
        <p:nvSpPr>
          <p:cNvPr id="5" name="4 - Θέση ημερομηνίας"/>
          <p:cNvSpPr>
            <a:spLocks noGrp="1"/>
          </p:cNvSpPr>
          <p:nvPr>
            <p:ph type="dt" sz="half" idx="10"/>
          </p:nvPr>
        </p:nvSpPr>
        <p:spPr/>
        <p:txBody>
          <a:bodyPr/>
          <a:lstStyle/>
          <a:p>
            <a:fld id="{9C3B34C8-8A38-48C9-BDF9-F3DD71ACA8EC}" type="datetime1">
              <a:rPr lang="el-GR" smtClean="0"/>
              <a:t>24/4/2018</a:t>
            </a:fld>
            <a:endParaRPr lang="el-GR"/>
          </a:p>
        </p:txBody>
      </p:sp>
      <p:sp>
        <p:nvSpPr>
          <p:cNvPr id="6" name="5 - Θέση υποσέλιδου"/>
          <p:cNvSpPr>
            <a:spLocks noGrp="1"/>
          </p:cNvSpPr>
          <p:nvPr>
            <p:ph type="ftr" sz="quarter" idx="11"/>
          </p:nvPr>
        </p:nvSpPr>
        <p:spPr/>
        <p:txBody>
          <a:bodyPr/>
          <a:lstStyle/>
          <a:p>
            <a:r>
              <a:rPr lang="el-GR" smtClean="0"/>
              <a:t>    Η βαρύτητα</a:t>
            </a:r>
            <a:endParaRPr lang="el-GR"/>
          </a:p>
        </p:txBody>
      </p:sp>
      <p:sp>
        <p:nvSpPr>
          <p:cNvPr id="7" name="6 - Θέση αριθμού διαφάνειας"/>
          <p:cNvSpPr>
            <a:spLocks noGrp="1"/>
          </p:cNvSpPr>
          <p:nvPr>
            <p:ph type="sldNum" sz="quarter" idx="12"/>
          </p:nvPr>
        </p:nvSpPr>
        <p:spPr/>
        <p:txBody>
          <a:bodyPr/>
          <a:lstStyle/>
          <a:p>
            <a:fld id="{00677BA8-2DA8-4BCE-B4F7-8292AEBEB83E}" type="slidenum">
              <a:rPr lang="el-GR" smtClean="0"/>
              <a:t>‹#›</a:t>
            </a:fld>
            <a:endParaRPr lang="el-GR"/>
          </a:p>
        </p:txBody>
      </p:sp>
    </p:spTree>
  </p:cSld>
  <p:clrMapOvr>
    <a:masterClrMapping/>
  </p:clrMapOvr>
  <p:transition>
    <p:wip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Εικόνα με λεζάντα">
    <p:spTree>
      <p:nvGrpSpPr>
        <p:cNvPr id="1" name=""/>
        <p:cNvGrpSpPr/>
        <p:nvPr/>
      </p:nvGrpSpPr>
      <p:grpSpPr>
        <a:xfrm>
          <a:off x="0" y="0"/>
          <a:ext cx="0" cy="0"/>
          <a:chOff x="0" y="0"/>
          <a:chExt cx="0" cy="0"/>
        </a:xfrm>
      </p:grpSpPr>
      <p:sp>
        <p:nvSpPr>
          <p:cNvPr id="2" name="1 - Τίτλος"/>
          <p:cNvSpPr>
            <a:spLocks noGrp="1"/>
          </p:cNvSpPr>
          <p:nvPr>
            <p:ph type="title"/>
          </p:nvPr>
        </p:nvSpPr>
        <p:spPr>
          <a:xfrm>
            <a:off x="1792288" y="4800600"/>
            <a:ext cx="5486400" cy="566738"/>
          </a:xfrm>
        </p:spPr>
        <p:txBody>
          <a:bodyPr anchor="b"/>
          <a:lstStyle>
            <a:lvl1pPr algn="l">
              <a:defRPr sz="2000" b="1"/>
            </a:lvl1pPr>
          </a:lstStyle>
          <a:p>
            <a:r>
              <a:rPr lang="el-GR" smtClean="0"/>
              <a:t>Kλικ για επεξεργασία του τίτλου</a:t>
            </a:r>
            <a:endParaRPr lang="el-GR"/>
          </a:p>
        </p:txBody>
      </p:sp>
      <p:sp>
        <p:nvSpPr>
          <p:cNvPr id="3" name="2 - Θέση εικόνας"/>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l-GR"/>
          </a:p>
        </p:txBody>
      </p:sp>
      <p:sp>
        <p:nvSpPr>
          <p:cNvPr id="4" name="3 - Θέση κειμένου"/>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Kλικ για επεξεργασία των στυλ του υποδείγματος</a:t>
            </a:r>
          </a:p>
        </p:txBody>
      </p:sp>
      <p:sp>
        <p:nvSpPr>
          <p:cNvPr id="5" name="4 - Θέση ημερομηνίας"/>
          <p:cNvSpPr>
            <a:spLocks noGrp="1"/>
          </p:cNvSpPr>
          <p:nvPr>
            <p:ph type="dt" sz="half" idx="10"/>
          </p:nvPr>
        </p:nvSpPr>
        <p:spPr/>
        <p:txBody>
          <a:bodyPr/>
          <a:lstStyle/>
          <a:p>
            <a:fld id="{E07E3F56-10A9-4AE8-81A8-B3A42C019631}" type="datetime1">
              <a:rPr lang="el-GR" smtClean="0"/>
              <a:t>24/4/2018</a:t>
            </a:fld>
            <a:endParaRPr lang="el-GR"/>
          </a:p>
        </p:txBody>
      </p:sp>
      <p:sp>
        <p:nvSpPr>
          <p:cNvPr id="6" name="5 - Θέση υποσέλιδου"/>
          <p:cNvSpPr>
            <a:spLocks noGrp="1"/>
          </p:cNvSpPr>
          <p:nvPr>
            <p:ph type="ftr" sz="quarter" idx="11"/>
          </p:nvPr>
        </p:nvSpPr>
        <p:spPr/>
        <p:txBody>
          <a:bodyPr/>
          <a:lstStyle/>
          <a:p>
            <a:r>
              <a:rPr lang="el-GR" smtClean="0"/>
              <a:t>    Η βαρύτητα</a:t>
            </a:r>
            <a:endParaRPr lang="el-GR"/>
          </a:p>
        </p:txBody>
      </p:sp>
      <p:sp>
        <p:nvSpPr>
          <p:cNvPr id="7" name="6 - Θέση αριθμού διαφάνειας"/>
          <p:cNvSpPr>
            <a:spLocks noGrp="1"/>
          </p:cNvSpPr>
          <p:nvPr>
            <p:ph type="sldNum" sz="quarter" idx="12"/>
          </p:nvPr>
        </p:nvSpPr>
        <p:spPr/>
        <p:txBody>
          <a:bodyPr/>
          <a:lstStyle/>
          <a:p>
            <a:fld id="{00677BA8-2DA8-4BCE-B4F7-8292AEBEB83E}" type="slidenum">
              <a:rPr lang="el-GR" smtClean="0"/>
              <a:t>‹#›</a:t>
            </a:fld>
            <a:endParaRPr lang="el-GR"/>
          </a:p>
        </p:txBody>
      </p:sp>
    </p:spTree>
  </p:cSld>
  <p:clrMapOvr>
    <a:masterClrMapping/>
  </p:clrMapOvr>
  <p:transition>
    <p:wip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 Θέση τίτλου"/>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l-GR" smtClean="0"/>
              <a:t>Kλικ για επεξεργασία του τίτλου</a:t>
            </a:r>
            <a:endParaRPr lang="el-GR"/>
          </a:p>
        </p:txBody>
      </p:sp>
      <p:sp>
        <p:nvSpPr>
          <p:cNvPr id="3" name="2 - Θέση κειμένου"/>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ημερομηνίας"/>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95F8321-A903-4AC9-AD81-B1EED7DDCF2C}" type="datetime1">
              <a:rPr lang="el-GR" smtClean="0"/>
              <a:t>24/4/2018</a:t>
            </a:fld>
            <a:endParaRPr lang="el-GR"/>
          </a:p>
        </p:txBody>
      </p:sp>
      <p:sp>
        <p:nvSpPr>
          <p:cNvPr id="5" name="4 - Θέση υποσέλιδου"/>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l-GR" smtClean="0"/>
              <a:t>    Η βαρύτητα</a:t>
            </a:r>
            <a:endParaRPr lang="el-GR"/>
          </a:p>
        </p:txBody>
      </p:sp>
      <p:sp>
        <p:nvSpPr>
          <p:cNvPr id="6" name="5 - Θέση αριθμού διαφάνειας"/>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0677BA8-2DA8-4BCE-B4F7-8292AEBEB83E}" type="slidenum">
              <a:rPr lang="el-GR" smtClean="0"/>
              <a:t>‹#›</a:t>
            </a:fld>
            <a:endParaRPr lang="el-G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p:wipe/>
  </p:transition>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diagramLayout" Target="../diagrams/layout1.xml"/><Relationship Id="rId7" Type="http://schemas.openxmlformats.org/officeDocument/2006/relationships/image" Target="../media/image1.jpeg"/><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ctrTitle"/>
          </p:nvPr>
        </p:nvSpPr>
        <p:spPr>
          <a:xfrm>
            <a:off x="0" y="0"/>
            <a:ext cx="9144000" cy="2234729"/>
          </a:xfrm>
        </p:spPr>
        <p:style>
          <a:lnRef idx="2">
            <a:schemeClr val="dk1">
              <a:shade val="50000"/>
            </a:schemeClr>
          </a:lnRef>
          <a:fillRef idx="1">
            <a:schemeClr val="dk1"/>
          </a:fillRef>
          <a:effectRef idx="0">
            <a:schemeClr val="dk1"/>
          </a:effectRef>
          <a:fontRef idx="minor">
            <a:schemeClr val="lt1"/>
          </a:fontRef>
        </p:style>
        <p:txBody>
          <a:bodyPr/>
          <a:lstStyle/>
          <a:p>
            <a:r>
              <a:rPr lang="el-GR" dirty="0" smtClean="0"/>
              <a:t>ΠΛΗΡΟΦΟΡΙΚΗ ΚΑΙ ΝΕΕΣ ΤΕΧΝΟΛΟΓΙΕΣ ΣΤΗΝ ΕΚΠΑΙΔΕΥΣΗ</a:t>
            </a:r>
            <a:endParaRPr lang="el-GR" dirty="0"/>
          </a:p>
        </p:txBody>
      </p:sp>
      <p:sp>
        <p:nvSpPr>
          <p:cNvPr id="3" name="2 - Υπότιτλος"/>
          <p:cNvSpPr>
            <a:spLocks noGrp="1"/>
          </p:cNvSpPr>
          <p:nvPr>
            <p:ph type="subTitle" idx="1"/>
          </p:nvPr>
        </p:nvSpPr>
        <p:spPr>
          <a:xfrm>
            <a:off x="1331640" y="3068960"/>
            <a:ext cx="6400800" cy="1752600"/>
          </a:xfrm>
        </p:spPr>
        <p:txBody>
          <a:bodyPr/>
          <a:lstStyle/>
          <a:p>
            <a:r>
              <a:rPr lang="el-GR" dirty="0" smtClean="0">
                <a:solidFill>
                  <a:schemeClr val="tx1">
                    <a:lumMod val="65000"/>
                    <a:lumOff val="35000"/>
                  </a:schemeClr>
                </a:solidFill>
              </a:rPr>
              <a:t>ΜΑΡΙΑ ΖΟΥΜΠΟΥΡΙΔΟΥ</a:t>
            </a:r>
          </a:p>
          <a:p>
            <a:r>
              <a:rPr lang="el-GR" dirty="0" smtClean="0">
                <a:solidFill>
                  <a:schemeClr val="tx1">
                    <a:lumMod val="65000"/>
                    <a:lumOff val="35000"/>
                  </a:schemeClr>
                </a:solidFill>
              </a:rPr>
              <a:t>Α.Μ.:4575</a:t>
            </a:r>
            <a:endParaRPr lang="el-GR" dirty="0">
              <a:solidFill>
                <a:schemeClr val="tx1">
                  <a:lumMod val="65000"/>
                  <a:lumOff val="35000"/>
                </a:schemeClr>
              </a:solidFill>
            </a:endParaRPr>
          </a:p>
        </p:txBody>
      </p:sp>
      <p:pic>
        <p:nvPicPr>
          <p:cNvPr id="2051" name="Picture 3" descr="C:\Users\User\AppData\Local\Microsoft\Windows\INetCache\IE\YMT66O8F\newton[1].jpg"/>
          <p:cNvPicPr>
            <a:picLocks noChangeAspect="1" noChangeArrowheads="1"/>
          </p:cNvPicPr>
          <p:nvPr/>
        </p:nvPicPr>
        <p:blipFill>
          <a:blip r:embed="rId3" cstate="print"/>
          <a:srcRect/>
          <a:stretch>
            <a:fillRect/>
          </a:stretch>
        </p:blipFill>
        <p:spPr bwMode="auto">
          <a:xfrm>
            <a:off x="1" y="5418757"/>
            <a:ext cx="1142857" cy="1440000"/>
          </a:xfrm>
          <a:prstGeom prst="rect">
            <a:avLst/>
          </a:prstGeom>
          <a:noFill/>
        </p:spPr>
      </p:pic>
      <p:sp>
        <p:nvSpPr>
          <p:cNvPr id="6" name="5 - Θέση αριθμού διαφάνειας"/>
          <p:cNvSpPr>
            <a:spLocks noGrp="1"/>
          </p:cNvSpPr>
          <p:nvPr>
            <p:ph type="sldNum" sz="quarter" idx="12"/>
          </p:nvPr>
        </p:nvSpPr>
        <p:spPr/>
        <p:txBody>
          <a:bodyPr/>
          <a:lstStyle/>
          <a:p>
            <a:fld id="{00677BA8-2DA8-4BCE-B4F7-8292AEBEB83E}" type="slidenum">
              <a:rPr lang="el-GR" smtClean="0"/>
              <a:t>1</a:t>
            </a:fld>
            <a:endParaRPr lang="el-GR"/>
          </a:p>
        </p:txBody>
      </p:sp>
      <p:sp>
        <p:nvSpPr>
          <p:cNvPr id="7" name="6 - Θέση υποσέλιδου"/>
          <p:cNvSpPr>
            <a:spLocks noGrp="1"/>
          </p:cNvSpPr>
          <p:nvPr>
            <p:ph type="ftr" sz="quarter" idx="11"/>
          </p:nvPr>
        </p:nvSpPr>
        <p:spPr>
          <a:xfrm>
            <a:off x="0" y="6492875"/>
            <a:ext cx="2895600" cy="365125"/>
          </a:xfrm>
        </p:spPr>
        <p:txBody>
          <a:bodyPr/>
          <a:lstStyle/>
          <a:p>
            <a:r>
              <a:rPr lang="el-GR" dirty="0" smtClean="0"/>
              <a:t>    Η βαρύτητα</a:t>
            </a:r>
            <a:endParaRPr lang="el-GR" dirty="0"/>
          </a:p>
        </p:txBody>
      </p:sp>
      <p:pic>
        <p:nvPicPr>
          <p:cNvPr id="8" name="Εικόνα 5"/>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0" y="0"/>
            <a:ext cx="1270800" cy="1270800"/>
          </a:xfrm>
          <a:prstGeom prst="rect">
            <a:avLst/>
          </a:prstGeom>
        </p:spPr>
      </p:pic>
      <p:sp>
        <p:nvSpPr>
          <p:cNvPr id="9" name="8 - TextBox"/>
          <p:cNvSpPr txBox="1"/>
          <p:nvPr/>
        </p:nvSpPr>
        <p:spPr>
          <a:xfrm>
            <a:off x="1187624" y="0"/>
            <a:ext cx="2976649" cy="276999"/>
          </a:xfrm>
          <a:prstGeom prst="rect">
            <a:avLst/>
          </a:prstGeom>
          <a:noFill/>
        </p:spPr>
        <p:txBody>
          <a:bodyPr wrap="none" rtlCol="0">
            <a:spAutoFit/>
          </a:bodyPr>
          <a:lstStyle/>
          <a:p>
            <a:r>
              <a:rPr lang="el-GR" sz="1200" i="1" dirty="0" smtClean="0">
                <a:solidFill>
                  <a:srgbClr val="FF0000"/>
                </a:solidFill>
              </a:rPr>
              <a:t>Παιδαγωγικό Τμήμα Δημοτικής Εκπαίδευσης</a:t>
            </a:r>
            <a:endParaRPr lang="el-GR" sz="1200" i="1" dirty="0">
              <a:solidFill>
                <a:srgbClr val="FF0000"/>
              </a:solidFill>
            </a:endParaRPr>
          </a:p>
        </p:txBody>
      </p:sp>
    </p:spTree>
  </p:cSld>
  <p:clrMapOvr>
    <a:masterClrMapping/>
  </p:clrMapOvr>
  <p:transition>
    <p:wip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5" name="Picture 3" descr="C:\Users\User\AppData\Local\Microsoft\Windows\INetCache\IE\YMT66O8F\newton[1].jpg"/>
          <p:cNvPicPr>
            <a:picLocks noChangeAspect="1" noChangeArrowheads="1"/>
          </p:cNvPicPr>
          <p:nvPr/>
        </p:nvPicPr>
        <p:blipFill>
          <a:blip r:embed="rId2" cstate="print"/>
          <a:srcRect/>
          <a:stretch>
            <a:fillRect/>
          </a:stretch>
        </p:blipFill>
        <p:spPr bwMode="auto">
          <a:xfrm>
            <a:off x="0" y="5418000"/>
            <a:ext cx="1142857" cy="1440000"/>
          </a:xfrm>
          <a:prstGeom prst="rect">
            <a:avLst/>
          </a:prstGeom>
          <a:noFill/>
        </p:spPr>
      </p:pic>
      <p:sp>
        <p:nvSpPr>
          <p:cNvPr id="2" name="1 - Τίτλος"/>
          <p:cNvSpPr>
            <a:spLocks noGrp="1"/>
          </p:cNvSpPr>
          <p:nvPr>
            <p:ph type="title"/>
          </p:nvPr>
        </p:nvSpPr>
        <p:spPr>
          <a:xfrm>
            <a:off x="0" y="0"/>
            <a:ext cx="9144000" cy="1417638"/>
          </a:xfrm>
        </p:spPr>
        <p:style>
          <a:lnRef idx="2">
            <a:schemeClr val="dk1">
              <a:shade val="50000"/>
            </a:schemeClr>
          </a:lnRef>
          <a:fillRef idx="1">
            <a:schemeClr val="dk1"/>
          </a:fillRef>
          <a:effectRef idx="0">
            <a:schemeClr val="dk1"/>
          </a:effectRef>
          <a:fontRef idx="minor">
            <a:schemeClr val="lt1"/>
          </a:fontRef>
        </p:style>
        <p:txBody>
          <a:bodyPr>
            <a:normAutofit/>
          </a:bodyPr>
          <a:lstStyle/>
          <a:p>
            <a:r>
              <a:rPr lang="el-GR" dirty="0"/>
              <a:t>Η </a:t>
            </a:r>
            <a:r>
              <a:rPr lang="el-GR" dirty="0" smtClean="0"/>
              <a:t>βαρύτητα</a:t>
            </a:r>
            <a:endParaRPr lang="el-GR" dirty="0"/>
          </a:p>
        </p:txBody>
      </p:sp>
      <p:sp>
        <p:nvSpPr>
          <p:cNvPr id="3" name="2 - Θέση περιεχομένου"/>
          <p:cNvSpPr>
            <a:spLocks noGrp="1"/>
          </p:cNvSpPr>
          <p:nvPr>
            <p:ph idx="1"/>
          </p:nvPr>
        </p:nvSpPr>
        <p:spPr/>
        <p:txBody>
          <a:bodyPr>
            <a:normAutofit fontScale="92500" lnSpcReduction="10000"/>
          </a:bodyPr>
          <a:lstStyle/>
          <a:p>
            <a:r>
              <a:rPr lang="el-GR" dirty="0" smtClean="0">
                <a:solidFill>
                  <a:srgbClr val="222222"/>
                </a:solidFill>
              </a:rPr>
              <a:t>Στη φυσική, βαρύτητα ονομάζεται η ιδιότητα των υλικών σωμάτων να έλκουν και να έλκονται αμοιβαία με άλλα υλικά σώματα. Τα </a:t>
            </a:r>
            <a:r>
              <a:rPr lang="el-GR" dirty="0" err="1" smtClean="0">
                <a:solidFill>
                  <a:srgbClr val="222222"/>
                </a:solidFill>
              </a:rPr>
              <a:t>ελκόμενα</a:t>
            </a:r>
            <a:r>
              <a:rPr lang="el-GR" dirty="0" smtClean="0">
                <a:solidFill>
                  <a:srgbClr val="222222"/>
                </a:solidFill>
              </a:rPr>
              <a:t> σώματα κινούνται με επιταχυνόμενη κίνηση προς το έλκον σώμα.</a:t>
            </a:r>
          </a:p>
          <a:p>
            <a:pPr marL="118872" indent="0">
              <a:buClr>
                <a:schemeClr val="tx1"/>
              </a:buClr>
              <a:buNone/>
            </a:pPr>
            <a:r>
              <a:rPr lang="el-GR" dirty="0" smtClean="0">
                <a:solidFill>
                  <a:srgbClr val="222222"/>
                </a:solidFill>
              </a:rPr>
              <a:t>Σύμφωνα με το νόμο του Νεύτωνα:</a:t>
            </a:r>
          </a:p>
          <a:p>
            <a:pPr>
              <a:buClr>
                <a:schemeClr val="tx1"/>
              </a:buClr>
            </a:pPr>
            <a:r>
              <a:rPr lang="el-GR" dirty="0" smtClean="0">
                <a:solidFill>
                  <a:srgbClr val="222222"/>
                </a:solidFill>
              </a:rPr>
              <a:t>Κάθε σώμα στο σύμπαν έλκει κάθε άλλο σώμα με δύναμη ανάλογη του γινομένου των μαζών τους και αντιστρόφως ανάλογη του τετραγώνου της απόστασης του κέντρου μάζας τους.</a:t>
            </a:r>
          </a:p>
        </p:txBody>
      </p:sp>
      <p:sp>
        <p:nvSpPr>
          <p:cNvPr id="6" name="5 - Θέση αριθμού διαφάνειας"/>
          <p:cNvSpPr>
            <a:spLocks noGrp="1"/>
          </p:cNvSpPr>
          <p:nvPr>
            <p:ph type="sldNum" sz="quarter" idx="12"/>
          </p:nvPr>
        </p:nvSpPr>
        <p:spPr/>
        <p:txBody>
          <a:bodyPr/>
          <a:lstStyle/>
          <a:p>
            <a:fld id="{00677BA8-2DA8-4BCE-B4F7-8292AEBEB83E}" type="slidenum">
              <a:rPr lang="el-GR" smtClean="0"/>
              <a:t>2</a:t>
            </a:fld>
            <a:endParaRPr lang="el-GR"/>
          </a:p>
        </p:txBody>
      </p:sp>
      <p:sp>
        <p:nvSpPr>
          <p:cNvPr id="7" name="6 - Θέση υποσέλιδου"/>
          <p:cNvSpPr>
            <a:spLocks noGrp="1"/>
          </p:cNvSpPr>
          <p:nvPr>
            <p:ph type="ftr" sz="quarter" idx="11"/>
          </p:nvPr>
        </p:nvSpPr>
        <p:spPr>
          <a:xfrm>
            <a:off x="0" y="6492875"/>
            <a:ext cx="2895600" cy="365125"/>
          </a:xfrm>
        </p:spPr>
        <p:txBody>
          <a:bodyPr/>
          <a:lstStyle/>
          <a:p>
            <a:r>
              <a:rPr lang="el-GR" smtClean="0"/>
              <a:t>    Η βαρύτητα</a:t>
            </a:r>
            <a:endParaRPr lang="el-GR" dirty="0"/>
          </a:p>
        </p:txBody>
      </p:sp>
      <p:pic>
        <p:nvPicPr>
          <p:cNvPr id="8" name="Εικόνα 5"/>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0" y="0"/>
            <a:ext cx="1270800" cy="1270800"/>
          </a:xfrm>
          <a:prstGeom prst="rect">
            <a:avLst/>
          </a:prstGeom>
        </p:spPr>
      </p:pic>
      <p:sp>
        <p:nvSpPr>
          <p:cNvPr id="9" name="8 - TextBox"/>
          <p:cNvSpPr txBox="1"/>
          <p:nvPr/>
        </p:nvSpPr>
        <p:spPr>
          <a:xfrm>
            <a:off x="1187624" y="0"/>
            <a:ext cx="2976649" cy="276999"/>
          </a:xfrm>
          <a:prstGeom prst="rect">
            <a:avLst/>
          </a:prstGeom>
          <a:noFill/>
        </p:spPr>
        <p:txBody>
          <a:bodyPr wrap="none" rtlCol="0">
            <a:spAutoFit/>
          </a:bodyPr>
          <a:lstStyle/>
          <a:p>
            <a:r>
              <a:rPr lang="el-GR" sz="1200" i="1" dirty="0" smtClean="0">
                <a:solidFill>
                  <a:srgbClr val="FF0000"/>
                </a:solidFill>
              </a:rPr>
              <a:t>Παιδαγωγικό Τμήμα Δημοτικής Εκπαίδευσης</a:t>
            </a:r>
            <a:endParaRPr lang="el-GR" sz="1200" i="1" dirty="0">
              <a:solidFill>
                <a:srgbClr val="FF0000"/>
              </a:solidFill>
            </a:endParaRPr>
          </a:p>
        </p:txBody>
      </p:sp>
    </p:spTree>
  </p:cSld>
  <p:clrMapOvr>
    <a:masterClrMapping/>
  </p:clrMapOvr>
  <p:transition>
    <p:wip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a:xfrm>
            <a:off x="0" y="0"/>
            <a:ext cx="9144000" cy="1417638"/>
          </a:xfrm>
        </p:spPr>
        <p:style>
          <a:lnRef idx="2">
            <a:schemeClr val="dk1">
              <a:shade val="50000"/>
            </a:schemeClr>
          </a:lnRef>
          <a:fillRef idx="1">
            <a:schemeClr val="dk1"/>
          </a:fillRef>
          <a:effectRef idx="0">
            <a:schemeClr val="dk1"/>
          </a:effectRef>
          <a:fontRef idx="minor">
            <a:schemeClr val="lt1"/>
          </a:fontRef>
        </p:style>
        <p:txBody>
          <a:bodyPr/>
          <a:lstStyle/>
          <a:p>
            <a:r>
              <a:rPr lang="el-GR" dirty="0" smtClean="0"/>
              <a:t>  Ποιος </a:t>
            </a:r>
            <a:r>
              <a:rPr lang="el-GR" dirty="0"/>
              <a:t>ανακάλυψε τη βαρύτητα</a:t>
            </a:r>
          </a:p>
        </p:txBody>
      </p:sp>
      <p:pic>
        <p:nvPicPr>
          <p:cNvPr id="4098" name="Picture 2" descr="C:\Users\User\AppData\Local\Microsoft\Windows\INetCache\IE\YMT66O8F\newton[1].jpg"/>
          <p:cNvPicPr>
            <a:picLocks noChangeAspect="1" noChangeArrowheads="1"/>
          </p:cNvPicPr>
          <p:nvPr/>
        </p:nvPicPr>
        <p:blipFill>
          <a:blip r:embed="rId2" cstate="print"/>
          <a:srcRect/>
          <a:stretch>
            <a:fillRect/>
          </a:stretch>
        </p:blipFill>
        <p:spPr bwMode="auto">
          <a:xfrm>
            <a:off x="0" y="5418000"/>
            <a:ext cx="1142857" cy="1440000"/>
          </a:xfrm>
          <a:prstGeom prst="rect">
            <a:avLst/>
          </a:prstGeom>
          <a:noFill/>
        </p:spPr>
      </p:pic>
      <p:sp>
        <p:nvSpPr>
          <p:cNvPr id="3" name="2 - Θέση περιεχομένου"/>
          <p:cNvSpPr>
            <a:spLocks noGrp="1"/>
          </p:cNvSpPr>
          <p:nvPr>
            <p:ph idx="1"/>
          </p:nvPr>
        </p:nvSpPr>
        <p:spPr/>
        <p:txBody>
          <a:bodyPr>
            <a:normAutofit fontScale="70000" lnSpcReduction="20000"/>
          </a:bodyPr>
          <a:lstStyle/>
          <a:p>
            <a:r>
              <a:rPr lang="el-GR" dirty="0" smtClean="0"/>
              <a:t>Υπήρξαν πολλές θεωρίες για την βαρύτητα από την εποχή του Έλληνα φιλόσοφου Αριστοτέλη τον 4ο αιώνα </a:t>
            </a:r>
            <a:r>
              <a:rPr lang="el-GR" dirty="0" err="1" smtClean="0"/>
              <a:t>π.Χ.</a:t>
            </a:r>
            <a:r>
              <a:rPr lang="el-GR" dirty="0" smtClean="0"/>
              <a:t>. Πίστευε πως δεν υπήρχε δράση χωρίς αιτία και επομένως δεν υπήρχε κίνηση χωρίς κάποια δύναμη. Συμπέρανε ότι όλα τα αντικείμενα προσπαθούσαν να κινηθούν προς την κατάλληλη θέση τους στις κρυστάλλινες ουράνιες σφαίρες και ότι τα σώματα έπεφταν προς το κέντρο της γης ανάλογα με το βάρος τους. </a:t>
            </a:r>
          </a:p>
          <a:p>
            <a:r>
              <a:rPr lang="el-GR" dirty="0" smtClean="0"/>
              <a:t>Το 628, ο Ινδός αστρονόμος </a:t>
            </a:r>
            <a:r>
              <a:rPr lang="el-GR" dirty="0" err="1" smtClean="0"/>
              <a:t>Βραχμαγκούπτα</a:t>
            </a:r>
            <a:r>
              <a:rPr lang="el-GR" dirty="0" smtClean="0"/>
              <a:t> (</a:t>
            </a:r>
            <a:r>
              <a:rPr lang="el-GR" dirty="0" err="1" smtClean="0"/>
              <a:t>Brahmagupta</a:t>
            </a:r>
            <a:r>
              <a:rPr lang="el-GR" dirty="0" smtClean="0"/>
              <a:t>) ήταν ο πρώτος που διαπίστωσε πως η βαρύτητα ήταν μια ελκτική δύναμη. Εξηγούσε πως "τα σώματα πέφτουν προς τη γη καθώς είναι στη φύση της γης να έλκει σώματα, όπως είναι στη φύση του νερού το να ρέει". Ο Σανσκριτικός όρος που χρησιμοποιούσε για τη βαρύτητα, '</a:t>
            </a:r>
            <a:r>
              <a:rPr lang="el-GR" dirty="0" err="1" smtClean="0"/>
              <a:t>gurutvā</a:t>
            </a:r>
            <a:r>
              <a:rPr lang="el-GR" dirty="0" smtClean="0"/>
              <a:t>-</a:t>
            </a:r>
            <a:r>
              <a:rPr lang="el-GR" dirty="0" err="1" smtClean="0"/>
              <a:t>karṣaṇam</a:t>
            </a:r>
            <a:r>
              <a:rPr lang="el-GR" dirty="0" smtClean="0"/>
              <a:t>', σήμαινε 'η έλξη του βάρους'. Ο </a:t>
            </a:r>
            <a:r>
              <a:rPr lang="el-GR" dirty="0" err="1" smtClean="0"/>
              <a:t>Βραχμαγκούπτα</a:t>
            </a:r>
            <a:r>
              <a:rPr lang="el-GR" dirty="0" smtClean="0"/>
              <a:t> επίσης υιοθέτησε το ηλιοκεντρικό σύστημα για την βαρύτητα, το οποίο είχε νωρίτερα αναπτύξει ο </a:t>
            </a:r>
            <a:r>
              <a:rPr lang="el-GR" dirty="0" err="1" smtClean="0"/>
              <a:t>Αριαμπιάτα</a:t>
            </a:r>
            <a:r>
              <a:rPr lang="el-GR" dirty="0" smtClean="0"/>
              <a:t> (</a:t>
            </a:r>
            <a:r>
              <a:rPr lang="el-GR" dirty="0" err="1" smtClean="0"/>
              <a:t>Aryabhata</a:t>
            </a:r>
            <a:r>
              <a:rPr lang="el-GR" dirty="0" smtClean="0"/>
              <a:t>) το 499.</a:t>
            </a:r>
          </a:p>
          <a:p>
            <a:endParaRPr lang="el-GR" dirty="0"/>
          </a:p>
        </p:txBody>
      </p:sp>
      <p:sp>
        <p:nvSpPr>
          <p:cNvPr id="5" name="4 - Θέση αριθμού διαφάνειας"/>
          <p:cNvSpPr>
            <a:spLocks noGrp="1"/>
          </p:cNvSpPr>
          <p:nvPr>
            <p:ph type="sldNum" sz="quarter" idx="12"/>
          </p:nvPr>
        </p:nvSpPr>
        <p:spPr/>
        <p:txBody>
          <a:bodyPr/>
          <a:lstStyle/>
          <a:p>
            <a:fld id="{00677BA8-2DA8-4BCE-B4F7-8292AEBEB83E}" type="slidenum">
              <a:rPr lang="el-GR" smtClean="0"/>
              <a:t>3</a:t>
            </a:fld>
            <a:endParaRPr lang="el-GR"/>
          </a:p>
        </p:txBody>
      </p:sp>
      <p:sp>
        <p:nvSpPr>
          <p:cNvPr id="6" name="5 - Θέση υποσέλιδου"/>
          <p:cNvSpPr>
            <a:spLocks noGrp="1"/>
          </p:cNvSpPr>
          <p:nvPr>
            <p:ph type="ftr" sz="quarter" idx="11"/>
          </p:nvPr>
        </p:nvSpPr>
        <p:spPr>
          <a:xfrm>
            <a:off x="20216" y="6492875"/>
            <a:ext cx="2895600" cy="365125"/>
          </a:xfrm>
        </p:spPr>
        <p:txBody>
          <a:bodyPr/>
          <a:lstStyle/>
          <a:p>
            <a:r>
              <a:rPr lang="el-GR" smtClean="0"/>
              <a:t>    Η βαρύτητα</a:t>
            </a:r>
            <a:endParaRPr lang="el-GR" dirty="0"/>
          </a:p>
        </p:txBody>
      </p:sp>
      <p:sp>
        <p:nvSpPr>
          <p:cNvPr id="8" name="7 - TextBox"/>
          <p:cNvSpPr txBox="1"/>
          <p:nvPr/>
        </p:nvSpPr>
        <p:spPr>
          <a:xfrm>
            <a:off x="1187624" y="0"/>
            <a:ext cx="2976649" cy="276999"/>
          </a:xfrm>
          <a:prstGeom prst="rect">
            <a:avLst/>
          </a:prstGeom>
          <a:noFill/>
        </p:spPr>
        <p:txBody>
          <a:bodyPr wrap="none" rtlCol="0">
            <a:spAutoFit/>
          </a:bodyPr>
          <a:lstStyle/>
          <a:p>
            <a:r>
              <a:rPr lang="el-GR" sz="1200" i="1" dirty="0" smtClean="0">
                <a:solidFill>
                  <a:srgbClr val="FF0000"/>
                </a:solidFill>
              </a:rPr>
              <a:t>Παιδαγωγικό Τμήμα Δημοτικής Εκπαίδευσης</a:t>
            </a:r>
            <a:endParaRPr lang="el-GR" sz="1200" i="1" dirty="0">
              <a:solidFill>
                <a:srgbClr val="FF0000"/>
              </a:solidFill>
            </a:endParaRPr>
          </a:p>
        </p:txBody>
      </p:sp>
      <p:pic>
        <p:nvPicPr>
          <p:cNvPr id="7" name="Εικόνα 5"/>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0" y="0"/>
            <a:ext cx="1270800" cy="1270800"/>
          </a:xfrm>
          <a:prstGeom prst="rect">
            <a:avLst/>
          </a:prstGeom>
        </p:spPr>
      </p:pic>
    </p:spTree>
  </p:cSld>
  <p:clrMapOvr>
    <a:masterClrMapping/>
  </p:clrMapOvr>
  <p:transition>
    <p:wip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a:xfrm>
            <a:off x="0" y="0"/>
            <a:ext cx="9144000" cy="1417638"/>
          </a:xfrm>
        </p:spPr>
        <p:style>
          <a:lnRef idx="2">
            <a:schemeClr val="dk1">
              <a:shade val="50000"/>
            </a:schemeClr>
          </a:lnRef>
          <a:fillRef idx="1">
            <a:schemeClr val="dk1"/>
          </a:fillRef>
          <a:effectRef idx="0">
            <a:schemeClr val="dk1"/>
          </a:effectRef>
          <a:fontRef idx="minor">
            <a:schemeClr val="lt1"/>
          </a:fontRef>
        </p:style>
        <p:txBody>
          <a:bodyPr/>
          <a:lstStyle/>
          <a:p>
            <a:r>
              <a:rPr lang="el-GR" dirty="0" smtClean="0"/>
              <a:t>   Πως </a:t>
            </a:r>
            <a:r>
              <a:rPr lang="el-GR" dirty="0"/>
              <a:t>μας επηρεάζει η βαρύτητα;</a:t>
            </a:r>
          </a:p>
        </p:txBody>
      </p:sp>
      <p:graphicFrame>
        <p:nvGraphicFramePr>
          <p:cNvPr id="4" name="3 - Θέση περιεχομένου"/>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122" name="Picture 2" descr="C:\Users\User\AppData\Local\Microsoft\Windows\INetCache\IE\YMT66O8F\newton[1].jpg"/>
          <p:cNvPicPr>
            <a:picLocks noChangeAspect="1" noChangeArrowheads="1"/>
          </p:cNvPicPr>
          <p:nvPr/>
        </p:nvPicPr>
        <p:blipFill>
          <a:blip r:embed="rId7" cstate="print"/>
          <a:srcRect/>
          <a:stretch>
            <a:fillRect/>
          </a:stretch>
        </p:blipFill>
        <p:spPr bwMode="auto">
          <a:xfrm>
            <a:off x="0" y="5418000"/>
            <a:ext cx="1142857" cy="1440000"/>
          </a:xfrm>
          <a:prstGeom prst="rect">
            <a:avLst/>
          </a:prstGeom>
          <a:noFill/>
        </p:spPr>
      </p:pic>
      <p:sp>
        <p:nvSpPr>
          <p:cNvPr id="6" name="5 - Θέση αριθμού διαφάνειας"/>
          <p:cNvSpPr>
            <a:spLocks noGrp="1"/>
          </p:cNvSpPr>
          <p:nvPr>
            <p:ph type="sldNum" sz="quarter" idx="12"/>
          </p:nvPr>
        </p:nvSpPr>
        <p:spPr/>
        <p:txBody>
          <a:bodyPr/>
          <a:lstStyle/>
          <a:p>
            <a:fld id="{00677BA8-2DA8-4BCE-B4F7-8292AEBEB83E}" type="slidenum">
              <a:rPr lang="el-GR" smtClean="0"/>
              <a:t>4</a:t>
            </a:fld>
            <a:endParaRPr lang="el-GR"/>
          </a:p>
        </p:txBody>
      </p:sp>
      <p:sp>
        <p:nvSpPr>
          <p:cNvPr id="7" name="6 - Θέση υποσέλιδου"/>
          <p:cNvSpPr>
            <a:spLocks noGrp="1"/>
          </p:cNvSpPr>
          <p:nvPr>
            <p:ph type="ftr" sz="quarter" idx="11"/>
          </p:nvPr>
        </p:nvSpPr>
        <p:spPr>
          <a:xfrm>
            <a:off x="107504" y="6492875"/>
            <a:ext cx="2895600" cy="365125"/>
          </a:xfrm>
        </p:spPr>
        <p:txBody>
          <a:bodyPr/>
          <a:lstStyle/>
          <a:p>
            <a:r>
              <a:rPr lang="el-GR" smtClean="0"/>
              <a:t>    Η βαρύτητα</a:t>
            </a:r>
            <a:endParaRPr lang="el-GR" dirty="0"/>
          </a:p>
        </p:txBody>
      </p:sp>
      <p:sp>
        <p:nvSpPr>
          <p:cNvPr id="9" name="8 - TextBox"/>
          <p:cNvSpPr txBox="1"/>
          <p:nvPr/>
        </p:nvSpPr>
        <p:spPr>
          <a:xfrm>
            <a:off x="1187624" y="0"/>
            <a:ext cx="2976649" cy="276999"/>
          </a:xfrm>
          <a:prstGeom prst="rect">
            <a:avLst/>
          </a:prstGeom>
          <a:noFill/>
        </p:spPr>
        <p:txBody>
          <a:bodyPr wrap="none" rtlCol="0">
            <a:spAutoFit/>
          </a:bodyPr>
          <a:lstStyle/>
          <a:p>
            <a:r>
              <a:rPr lang="el-GR" sz="1200" i="1" dirty="0" smtClean="0">
                <a:solidFill>
                  <a:srgbClr val="FF0000"/>
                </a:solidFill>
              </a:rPr>
              <a:t>Παιδαγωγικό Τμήμα Δημοτικής Εκπαίδευσης</a:t>
            </a:r>
            <a:endParaRPr lang="el-GR" sz="1200" i="1" dirty="0">
              <a:solidFill>
                <a:srgbClr val="FF0000"/>
              </a:solidFill>
            </a:endParaRPr>
          </a:p>
        </p:txBody>
      </p:sp>
      <p:pic>
        <p:nvPicPr>
          <p:cNvPr id="8" name="Εικόνα 5"/>
          <p:cNvPicPr>
            <a:picLocks noChangeAspect="1"/>
          </p:cNvPicPr>
          <p:nvPr/>
        </p:nvPicPr>
        <p:blipFill>
          <a:blip r:embed="rId8" cstate="print">
            <a:extLst>
              <a:ext uri="{28A0092B-C50C-407E-A947-70E740481C1C}">
                <a14:useLocalDpi xmlns:a14="http://schemas.microsoft.com/office/drawing/2010/main" xmlns="" val="0"/>
              </a:ext>
            </a:extLst>
          </a:blip>
          <a:stretch>
            <a:fillRect/>
          </a:stretch>
        </p:blipFill>
        <p:spPr>
          <a:xfrm>
            <a:off x="0" y="0"/>
            <a:ext cx="1270800" cy="1270800"/>
          </a:xfrm>
          <a:prstGeom prst="rect">
            <a:avLst/>
          </a:prstGeom>
        </p:spPr>
      </p:pic>
    </p:spTree>
  </p:cSld>
  <p:clrMapOvr>
    <a:masterClrMapping/>
  </p:clrMapOvr>
  <p:transition>
    <p:wip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C:\Users\User\AppData\Local\Microsoft\Windows\INetCache\IE\YMT66O8F\newton[1].jpg"/>
          <p:cNvPicPr>
            <a:picLocks noChangeAspect="1" noChangeArrowheads="1"/>
          </p:cNvPicPr>
          <p:nvPr/>
        </p:nvPicPr>
        <p:blipFill>
          <a:blip r:embed="rId2" cstate="print"/>
          <a:srcRect/>
          <a:stretch>
            <a:fillRect/>
          </a:stretch>
        </p:blipFill>
        <p:spPr bwMode="auto">
          <a:xfrm>
            <a:off x="0" y="5418000"/>
            <a:ext cx="1142857" cy="1440000"/>
          </a:xfrm>
          <a:prstGeom prst="rect">
            <a:avLst/>
          </a:prstGeom>
          <a:noFill/>
        </p:spPr>
      </p:pic>
      <p:sp>
        <p:nvSpPr>
          <p:cNvPr id="2" name="1 - Τίτλος"/>
          <p:cNvSpPr>
            <a:spLocks noGrp="1"/>
          </p:cNvSpPr>
          <p:nvPr>
            <p:ph type="title"/>
          </p:nvPr>
        </p:nvSpPr>
        <p:spPr>
          <a:xfrm>
            <a:off x="0" y="0"/>
            <a:ext cx="9144000" cy="1417638"/>
          </a:xfrm>
        </p:spPr>
        <p:style>
          <a:lnRef idx="2">
            <a:schemeClr val="dk1">
              <a:shade val="50000"/>
            </a:schemeClr>
          </a:lnRef>
          <a:fillRef idx="1">
            <a:schemeClr val="dk1"/>
          </a:fillRef>
          <a:effectRef idx="0">
            <a:schemeClr val="dk1"/>
          </a:effectRef>
          <a:fontRef idx="minor">
            <a:schemeClr val="lt1"/>
          </a:fontRef>
        </p:style>
        <p:txBody>
          <a:bodyPr/>
          <a:lstStyle/>
          <a:p>
            <a:r>
              <a:rPr lang="el-GR" dirty="0"/>
              <a:t>Η βαρύτητα στη σελήνη</a:t>
            </a:r>
          </a:p>
        </p:txBody>
      </p:sp>
      <p:sp>
        <p:nvSpPr>
          <p:cNvPr id="3" name="2 - Θέση περιεχομένου"/>
          <p:cNvSpPr>
            <a:spLocks noGrp="1"/>
          </p:cNvSpPr>
          <p:nvPr>
            <p:ph idx="1"/>
          </p:nvPr>
        </p:nvSpPr>
        <p:spPr/>
        <p:txBody>
          <a:bodyPr>
            <a:normAutofit lnSpcReduction="10000"/>
          </a:bodyPr>
          <a:lstStyle/>
          <a:p>
            <a:pPr>
              <a:buClr>
                <a:schemeClr val="tx1"/>
              </a:buClr>
            </a:pPr>
            <a:r>
              <a:rPr lang="el-GR" dirty="0" smtClean="0"/>
              <a:t>Η βαρύτητα διατηρεί τη Σελήνη σε τροχιά γύρω από τη Γη λόγο της αμοιβαίας έλξης των δύο σωμάτων.</a:t>
            </a:r>
          </a:p>
          <a:p>
            <a:pPr>
              <a:buClr>
                <a:schemeClr val="tx1"/>
              </a:buClr>
            </a:pPr>
            <a:r>
              <a:rPr lang="el-GR" dirty="0" smtClean="0"/>
              <a:t>Η βαρύτητα στην επιφάνεια της Σελήνης είναι περίπου 6 φορές μικρότερη από τη βαρύτητα στην Γη με αποτέλεσμα το πολύ μεγαλύτερα άλματα άλλα και τη διαφορά της μέτρησης του βάρους του ίδιου ανθρώπου στη Γη και τη Σελήνη</a:t>
            </a:r>
          </a:p>
        </p:txBody>
      </p:sp>
      <p:sp>
        <p:nvSpPr>
          <p:cNvPr id="5" name="4 - Θέση αριθμού διαφάνειας"/>
          <p:cNvSpPr>
            <a:spLocks noGrp="1"/>
          </p:cNvSpPr>
          <p:nvPr>
            <p:ph type="sldNum" sz="quarter" idx="12"/>
          </p:nvPr>
        </p:nvSpPr>
        <p:spPr/>
        <p:txBody>
          <a:bodyPr/>
          <a:lstStyle/>
          <a:p>
            <a:fld id="{00677BA8-2DA8-4BCE-B4F7-8292AEBEB83E}" type="slidenum">
              <a:rPr lang="el-GR" smtClean="0"/>
              <a:t>5</a:t>
            </a:fld>
            <a:endParaRPr lang="el-GR"/>
          </a:p>
        </p:txBody>
      </p:sp>
      <p:sp>
        <p:nvSpPr>
          <p:cNvPr id="6" name="5 - Θέση υποσέλιδου"/>
          <p:cNvSpPr>
            <a:spLocks noGrp="1"/>
          </p:cNvSpPr>
          <p:nvPr>
            <p:ph type="ftr" sz="quarter" idx="11"/>
          </p:nvPr>
        </p:nvSpPr>
        <p:spPr>
          <a:xfrm>
            <a:off x="92224" y="6492875"/>
            <a:ext cx="2895600" cy="365125"/>
          </a:xfrm>
        </p:spPr>
        <p:txBody>
          <a:bodyPr/>
          <a:lstStyle/>
          <a:p>
            <a:r>
              <a:rPr lang="el-GR" smtClean="0"/>
              <a:t>    Η βαρύτητα</a:t>
            </a:r>
            <a:endParaRPr lang="el-GR" dirty="0"/>
          </a:p>
        </p:txBody>
      </p:sp>
      <p:pic>
        <p:nvPicPr>
          <p:cNvPr id="7" name="Εικόνα 5"/>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0" y="0"/>
            <a:ext cx="1270800" cy="1270800"/>
          </a:xfrm>
          <a:prstGeom prst="rect">
            <a:avLst/>
          </a:prstGeom>
        </p:spPr>
      </p:pic>
      <p:sp>
        <p:nvSpPr>
          <p:cNvPr id="8" name="7 - TextBox"/>
          <p:cNvSpPr txBox="1"/>
          <p:nvPr/>
        </p:nvSpPr>
        <p:spPr>
          <a:xfrm>
            <a:off x="1187624" y="0"/>
            <a:ext cx="2976649" cy="276999"/>
          </a:xfrm>
          <a:prstGeom prst="rect">
            <a:avLst/>
          </a:prstGeom>
          <a:noFill/>
        </p:spPr>
        <p:txBody>
          <a:bodyPr wrap="none" rtlCol="0">
            <a:spAutoFit/>
          </a:bodyPr>
          <a:lstStyle/>
          <a:p>
            <a:r>
              <a:rPr lang="el-GR" sz="1200" i="1" dirty="0" smtClean="0">
                <a:solidFill>
                  <a:srgbClr val="FF0000"/>
                </a:solidFill>
              </a:rPr>
              <a:t>Παιδαγωγικό Τμήμα Δημοτικής Εκπαίδευσης</a:t>
            </a:r>
            <a:endParaRPr lang="el-GR" sz="1200" i="1" dirty="0">
              <a:solidFill>
                <a:srgbClr val="FF0000"/>
              </a:solidFill>
            </a:endParaRPr>
          </a:p>
        </p:txBody>
      </p:sp>
    </p:spTree>
  </p:cSld>
  <p:clrMapOvr>
    <a:masterClrMapping/>
  </p:clrMapOvr>
  <p:transition>
    <p:wip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a:xfrm>
            <a:off x="0" y="0"/>
            <a:ext cx="9144000" cy="1417638"/>
          </a:xfrm>
        </p:spPr>
        <p:style>
          <a:lnRef idx="2">
            <a:schemeClr val="dk1">
              <a:shade val="50000"/>
            </a:schemeClr>
          </a:lnRef>
          <a:fillRef idx="1">
            <a:schemeClr val="dk1"/>
          </a:fillRef>
          <a:effectRef idx="0">
            <a:schemeClr val="dk1"/>
          </a:effectRef>
          <a:fontRef idx="minor">
            <a:schemeClr val="lt1"/>
          </a:fontRef>
        </p:style>
        <p:txBody>
          <a:bodyPr/>
          <a:lstStyle/>
          <a:p>
            <a:r>
              <a:rPr lang="el-GR" dirty="0"/>
              <a:t>Επίλογος</a:t>
            </a:r>
          </a:p>
        </p:txBody>
      </p:sp>
      <p:sp>
        <p:nvSpPr>
          <p:cNvPr id="3" name="2 - Θέση περιεχομένου"/>
          <p:cNvSpPr>
            <a:spLocks noGrp="1"/>
          </p:cNvSpPr>
          <p:nvPr>
            <p:ph idx="1"/>
          </p:nvPr>
        </p:nvSpPr>
        <p:spPr/>
        <p:txBody>
          <a:bodyPr/>
          <a:lstStyle/>
          <a:p>
            <a:pPr>
              <a:buNone/>
            </a:pPr>
            <a:r>
              <a:rPr lang="el-GR" dirty="0" smtClean="0"/>
              <a:t>Σας ευχαριστώ</a:t>
            </a:r>
            <a:r>
              <a:rPr lang="en-GB" dirty="0" smtClean="0"/>
              <a:t>!</a:t>
            </a:r>
            <a:endParaRPr lang="el-GR" dirty="0"/>
          </a:p>
        </p:txBody>
      </p:sp>
      <p:pic>
        <p:nvPicPr>
          <p:cNvPr id="1026" name="Picture 2" descr="C:\Users\User\AppData\Local\Microsoft\Windows\INetCache\IE\TIAAKNBC\thankyou[1].jpg"/>
          <p:cNvPicPr>
            <a:picLocks noChangeAspect="1" noChangeArrowheads="1"/>
          </p:cNvPicPr>
          <p:nvPr/>
        </p:nvPicPr>
        <p:blipFill>
          <a:blip r:embed="rId2" cstate="print"/>
          <a:srcRect/>
          <a:stretch>
            <a:fillRect/>
          </a:stretch>
        </p:blipFill>
        <p:spPr bwMode="auto">
          <a:xfrm>
            <a:off x="1187624" y="2913485"/>
            <a:ext cx="7020272" cy="3944515"/>
          </a:xfrm>
          <a:prstGeom prst="rect">
            <a:avLst/>
          </a:prstGeom>
          <a:noFill/>
        </p:spPr>
      </p:pic>
      <p:pic>
        <p:nvPicPr>
          <p:cNvPr id="1027" name="Picture 3" descr="C:\Users\User\AppData\Local\Microsoft\Windows\INetCache\IE\YMT66O8F\newton[1].jpg"/>
          <p:cNvPicPr>
            <a:picLocks noChangeAspect="1" noChangeArrowheads="1"/>
          </p:cNvPicPr>
          <p:nvPr/>
        </p:nvPicPr>
        <p:blipFill>
          <a:blip r:embed="rId3" cstate="print"/>
          <a:srcRect/>
          <a:stretch>
            <a:fillRect/>
          </a:stretch>
        </p:blipFill>
        <p:spPr bwMode="auto">
          <a:xfrm>
            <a:off x="0" y="5418000"/>
            <a:ext cx="1142857" cy="1440000"/>
          </a:xfrm>
          <a:prstGeom prst="rect">
            <a:avLst/>
          </a:prstGeom>
          <a:noFill/>
        </p:spPr>
      </p:pic>
      <p:sp>
        <p:nvSpPr>
          <p:cNvPr id="6" name="5 - Θέση αριθμού διαφάνειας"/>
          <p:cNvSpPr>
            <a:spLocks noGrp="1"/>
          </p:cNvSpPr>
          <p:nvPr>
            <p:ph type="sldNum" sz="quarter" idx="12"/>
          </p:nvPr>
        </p:nvSpPr>
        <p:spPr/>
        <p:txBody>
          <a:bodyPr/>
          <a:lstStyle/>
          <a:p>
            <a:fld id="{00677BA8-2DA8-4BCE-B4F7-8292AEBEB83E}" type="slidenum">
              <a:rPr lang="el-GR" smtClean="0"/>
              <a:t>6</a:t>
            </a:fld>
            <a:endParaRPr lang="el-GR"/>
          </a:p>
        </p:txBody>
      </p:sp>
      <p:sp>
        <p:nvSpPr>
          <p:cNvPr id="7" name="6 - Θέση υποσέλιδου"/>
          <p:cNvSpPr>
            <a:spLocks noGrp="1"/>
          </p:cNvSpPr>
          <p:nvPr>
            <p:ph type="ftr" sz="quarter" idx="11"/>
          </p:nvPr>
        </p:nvSpPr>
        <p:spPr>
          <a:xfrm>
            <a:off x="92224" y="6492875"/>
            <a:ext cx="2895600" cy="365125"/>
          </a:xfrm>
        </p:spPr>
        <p:txBody>
          <a:bodyPr/>
          <a:lstStyle/>
          <a:p>
            <a:r>
              <a:rPr lang="el-GR" smtClean="0"/>
              <a:t>    Η βαρύτητα</a:t>
            </a:r>
            <a:endParaRPr lang="el-GR" dirty="0"/>
          </a:p>
        </p:txBody>
      </p:sp>
      <p:pic>
        <p:nvPicPr>
          <p:cNvPr id="8" name="Εικόνα 5"/>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0" y="0"/>
            <a:ext cx="1270800" cy="1270800"/>
          </a:xfrm>
          <a:prstGeom prst="rect">
            <a:avLst/>
          </a:prstGeom>
        </p:spPr>
      </p:pic>
      <p:sp>
        <p:nvSpPr>
          <p:cNvPr id="9" name="8 - TextBox"/>
          <p:cNvSpPr txBox="1"/>
          <p:nvPr/>
        </p:nvSpPr>
        <p:spPr>
          <a:xfrm>
            <a:off x="1187624" y="0"/>
            <a:ext cx="2976649" cy="276999"/>
          </a:xfrm>
          <a:prstGeom prst="rect">
            <a:avLst/>
          </a:prstGeom>
          <a:noFill/>
        </p:spPr>
        <p:txBody>
          <a:bodyPr wrap="none" rtlCol="0">
            <a:spAutoFit/>
          </a:bodyPr>
          <a:lstStyle/>
          <a:p>
            <a:r>
              <a:rPr lang="el-GR" sz="1200" i="1" dirty="0" smtClean="0">
                <a:solidFill>
                  <a:srgbClr val="FF0000"/>
                </a:solidFill>
              </a:rPr>
              <a:t>Παιδαγωγικό Τμήμα Δημοτικής Εκπαίδευσης</a:t>
            </a:r>
            <a:endParaRPr lang="el-GR" sz="1200" i="1" dirty="0">
              <a:solidFill>
                <a:srgbClr val="FF0000"/>
              </a:solidFill>
            </a:endParaRPr>
          </a:p>
        </p:txBody>
      </p:sp>
    </p:spTree>
  </p:cSld>
  <p:clrMapOvr>
    <a:masterClrMapping/>
  </p:clrMapOvr>
  <p:transition>
    <p:wipe/>
  </p:transition>
  <p:timing>
    <p:tnLst>
      <p:par>
        <p:cTn id="1" dur="indefinite" restart="never" nodeType="tmRoot"/>
      </p:par>
    </p:tnLst>
  </p:timing>
</p:sld>
</file>

<file path=ppt/theme/theme1.xml><?xml version="1.0" encoding="utf-8"?>
<a:theme xmlns:a="http://schemas.openxmlformats.org/drawingml/2006/main" name="Θέμα του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Θέμα του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Θέμα του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71</TotalTime>
  <Words>385</Words>
  <Application>Microsoft Office PowerPoint</Application>
  <PresentationFormat>Προβολή στην οθόνη (4:3)</PresentationFormat>
  <Paragraphs>39</Paragraphs>
  <Slides>6</Slides>
  <Notes>1</Notes>
  <HiddenSlides>0</HiddenSlides>
  <MMClips>0</MMClips>
  <ScaleCrop>false</ScaleCrop>
  <HeadingPairs>
    <vt:vector size="4" baseType="variant">
      <vt:variant>
        <vt:lpstr>Θέμα</vt:lpstr>
      </vt:variant>
      <vt:variant>
        <vt:i4>1</vt:i4>
      </vt:variant>
      <vt:variant>
        <vt:lpstr>Τίτλοι διαφανειών</vt:lpstr>
      </vt:variant>
      <vt:variant>
        <vt:i4>6</vt:i4>
      </vt:variant>
    </vt:vector>
  </HeadingPairs>
  <TitlesOfParts>
    <vt:vector size="7" baseType="lpstr">
      <vt:lpstr>Θέμα του Office</vt:lpstr>
      <vt:lpstr>ΠΛΗΡΟΦΟΡΙΚΗ ΚΑΙ ΝΕΕΣ ΤΕΧΝΟΛΟΓΙΕΣ ΣΤΗΝ ΕΚΠΑΙΔΕΥΣΗ</vt:lpstr>
      <vt:lpstr>Η βαρύτητα</vt:lpstr>
      <vt:lpstr>  Ποιος ανακάλυψε τη βαρύτητα</vt:lpstr>
      <vt:lpstr>   Πως μας επηρεάζει η βαρύτητα;</vt:lpstr>
      <vt:lpstr>Η βαρύτητα στη σελήνη</vt:lpstr>
      <vt:lpstr>Επίλογος</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ΠΛΗΡΟΦΟΡΙΚΗ ΚΑΙ ΝΕΕΣ ΤΕΧΝΟΛΟΓΙΕΣ ΣΤΗΝ ΕΚΠΑΙΔΕΥΣΗ</dc:title>
  <dc:creator>Χρήστης των Windows</dc:creator>
  <cp:lastModifiedBy>Χρήστης των Windows</cp:lastModifiedBy>
  <cp:revision>8</cp:revision>
  <dcterms:created xsi:type="dcterms:W3CDTF">2018-04-24T13:34:53Z</dcterms:created>
  <dcterms:modified xsi:type="dcterms:W3CDTF">2018-04-24T14:46:48Z</dcterms:modified>
</cp:coreProperties>
</file>